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y="5143500" cx="9144000"/>
  <p:notesSz cx="6858000" cy="9144000"/>
  <p:embeddedFontLst>
    <p:embeddedFont>
      <p:font typeface="BIZ UDPMincho"/>
      <p:regular r:id="rId39"/>
      <p:bold r:id="rId40"/>
    </p:embeddedFont>
    <p:embeddedFont>
      <p:font typeface="Sorts Mill Goudy"/>
      <p:regular r:id="rId41"/>
      <p: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8FD14F3-FA67-4CA4-B944-FE9E7316807E}">
  <a:tblStyle styleId="{F8FD14F3-FA67-4CA4-B944-FE9E7316807E}"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a:tcStyle>
        <a:fill>
          <a:solidFill>
            <a:srgbClr val="D0DEEF"/>
          </a:solidFill>
        </a:fill>
      </a:tcStyle>
    </a:band1H>
    <a:band2H>
      <a:tcTxStyle/>
    </a:band2H>
    <a:band1V>
      <a:tcTxStyle/>
      <a:tcStyle>
        <a:fill>
          <a:solidFill>
            <a:srgbClr val="D0DEEF"/>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IZUDPMincho-bold.fntdata"/><Relationship Id="rId20" Type="http://schemas.openxmlformats.org/officeDocument/2006/relationships/slide" Target="slides/slide13.xml"/><Relationship Id="rId42" Type="http://schemas.openxmlformats.org/officeDocument/2006/relationships/font" Target="fonts/SortsMillGoudy-italic.fntdata"/><Relationship Id="rId41" Type="http://schemas.openxmlformats.org/officeDocument/2006/relationships/font" Target="fonts/SortsMillGoudy-regular.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font" Target="fonts/BIZUDPMincho-regular.fntdata"/><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48cd19c16f_2_7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348cd19c16f_2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48cd19c16f_2_14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348cd19c16f_2_1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48cd19c16f_2_15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348cd19c16f_2_1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48cd19c16f_2_15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g348cd19c16f_2_1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48cd19c16f_2_16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g348cd19c16f_2_1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48cd19c16f_2_16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348cd19c16f_2_1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48cd19c16f_2_1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Google Shape;240;g348cd19c16f_2_17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g348cd19c16f_2_17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48cd19c16f_2_18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g348cd19c16f_2_1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48cd19c16f_2_193: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g348cd19c16f_2_1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48cd19c16f_2_20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g348cd19c16f_2_2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48cd19c16f_2_213: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348cd19c16f_2_2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48cd19c16f_2_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 name="Google Shape;133;g348cd19c16f_2_8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g348cd19c16f_2_8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48cd19c16f_2_22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348cd19c16f_2_2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48cd19c16f_2_22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g348cd19c16f_2_2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48cd19c16f_2_234: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g348cd19c16f_2_2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48cd19c16f_2_239: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g348cd19c16f_2_2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48cd19c16f_2_2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8" name="Google Shape;318;g348cd19c16f_2_25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9" name="Google Shape;319;g348cd19c16f_2_25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48cd19c16f_2_262: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g348cd19c16f_2_2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348cd19c16f_2_2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1" name="Google Shape;331;g348cd19c16f_2_26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 sz="1200"/>
              <a:t>Just like why members who use our service to commute to their job, </a:t>
            </a:r>
            <a:br>
              <a:rPr lang="en" sz="1200"/>
            </a:br>
            <a:r>
              <a:rPr lang="en" sz="1200"/>
              <a:t>if they use the service constantly, and the annual membership fee is very likely to be lower than the cost of using it as a casual customer, then the customer will consider becoming a member.</a:t>
            </a:r>
            <a:endParaRPr/>
          </a:p>
          <a:p>
            <a:pPr indent="0" lvl="0" marL="0" marR="0" rtl="0" algn="l">
              <a:lnSpc>
                <a:spcPct val="100000"/>
              </a:lnSpc>
              <a:spcBef>
                <a:spcPts val="0"/>
              </a:spcBef>
              <a:spcAft>
                <a:spcPts val="0"/>
              </a:spcAft>
              <a:buClr>
                <a:schemeClr val="dk1"/>
              </a:buClr>
              <a:buSzPts val="1200"/>
              <a:buFont typeface="Calibri"/>
              <a:buNone/>
            </a:pPr>
            <a:r>
              <a:rPr lang="en" sz="1200"/>
              <a:t>If we can bring out a plan that fit their needs, like a lower fee, limited ride per month plan, people may want to become a member.</a:t>
            </a:r>
            <a:endParaRPr sz="1200"/>
          </a:p>
          <a:p>
            <a:pPr indent="0" lvl="0" marL="0" rtl="0" algn="l">
              <a:spcBef>
                <a:spcPts val="0"/>
              </a:spcBef>
              <a:spcAft>
                <a:spcPts val="0"/>
              </a:spcAft>
              <a:buNone/>
            </a:pPr>
            <a:r>
              <a:t/>
            </a:r>
            <a:endParaRPr/>
          </a:p>
        </p:txBody>
      </p:sp>
      <p:sp>
        <p:nvSpPr>
          <p:cNvPr id="332" name="Google Shape;332;g348cd19c16f_2_26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48cd19c16f_2_27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g348cd19c16f_2_2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48cd19c16f_2_2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2" name="Google Shape;352;g348cd19c16f_2_28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 sz="1200"/>
              <a:t>we should promote put out a new membership plan for people who might not use the service as often. This will fit better for the needs of our target people. </a:t>
            </a:r>
            <a:endParaRPr/>
          </a:p>
          <a:p>
            <a:pPr indent="0" lvl="0" marL="0" marR="0" rtl="0" algn="l">
              <a:lnSpc>
                <a:spcPct val="100000"/>
              </a:lnSpc>
              <a:spcBef>
                <a:spcPts val="0"/>
              </a:spcBef>
              <a:spcAft>
                <a:spcPts val="0"/>
              </a:spcAft>
              <a:buClr>
                <a:schemeClr val="dk1"/>
              </a:buClr>
              <a:buSzPts val="1200"/>
              <a:buFont typeface="Calibri"/>
              <a:buNone/>
            </a:pPr>
            <a:r>
              <a:t/>
            </a:r>
            <a:endParaRPr sz="1200"/>
          </a:p>
          <a:p>
            <a:pPr indent="0" lvl="0" marL="0" rtl="0" algn="l">
              <a:spcBef>
                <a:spcPts val="0"/>
              </a:spcBef>
              <a:spcAft>
                <a:spcPts val="0"/>
              </a:spcAft>
              <a:buClr>
                <a:schemeClr val="dk1"/>
              </a:buClr>
              <a:buSzPts val="2400"/>
              <a:buFont typeface="Calibri"/>
              <a:buNone/>
            </a:pPr>
            <a:r>
              <a:rPr lang="en" sz="2400"/>
              <a:t>For example:</a:t>
            </a:r>
            <a:endParaRPr/>
          </a:p>
          <a:p>
            <a:pPr indent="0" lvl="1" marL="457200" rtl="0" algn="l">
              <a:spcBef>
                <a:spcPts val="0"/>
              </a:spcBef>
              <a:spcAft>
                <a:spcPts val="0"/>
              </a:spcAft>
              <a:buClr>
                <a:srgbClr val="E204A3"/>
              </a:buClr>
              <a:buSzPts val="1200"/>
              <a:buFont typeface="Calibri"/>
              <a:buNone/>
            </a:pPr>
            <a:r>
              <a:rPr lang="en">
                <a:solidFill>
                  <a:srgbClr val="E204A3"/>
                </a:solidFill>
              </a:rPr>
              <a:t>Monthly pass </a:t>
            </a:r>
            <a:r>
              <a:rPr lang="en"/>
              <a:t>that allow member to use it for certain amount of times per month.</a:t>
            </a:r>
            <a:br>
              <a:rPr lang="en"/>
            </a:br>
            <a:br>
              <a:rPr lang="en"/>
            </a:br>
            <a:r>
              <a:rPr lang="en">
                <a:solidFill>
                  <a:srgbClr val="E204A3"/>
                </a:solidFill>
              </a:rPr>
              <a:t>Family plan </a:t>
            </a:r>
            <a:r>
              <a:rPr lang="en"/>
              <a:t>that allow plan owner to use for multiple people at the same time.</a:t>
            </a:r>
            <a:br>
              <a:rPr lang="en"/>
            </a:br>
            <a:br>
              <a:rPr lang="en"/>
            </a:br>
            <a:r>
              <a:rPr lang="en">
                <a:solidFill>
                  <a:srgbClr val="E204A3"/>
                </a:solidFill>
              </a:rPr>
              <a:t>Membership benefit </a:t>
            </a:r>
            <a:r>
              <a:rPr lang="en"/>
              <a:t>providing discount for ticket to Aquarium, and information for bike location and condition.</a:t>
            </a:r>
            <a:endParaRPr sz="2800"/>
          </a:p>
          <a:p>
            <a:pPr indent="0" lvl="0" marL="0" marR="0" rtl="0" algn="l">
              <a:lnSpc>
                <a:spcPct val="100000"/>
              </a:lnSpc>
              <a:spcBef>
                <a:spcPts val="0"/>
              </a:spcBef>
              <a:spcAft>
                <a:spcPts val="0"/>
              </a:spcAft>
              <a:buClr>
                <a:schemeClr val="dk1"/>
              </a:buClr>
              <a:buSzPts val="1200"/>
              <a:buFont typeface="Calibri"/>
              <a:buNone/>
            </a:pPr>
            <a:r>
              <a:t/>
            </a:r>
            <a:endParaRPr sz="1200"/>
          </a:p>
          <a:p>
            <a:pPr indent="0" lvl="0" marL="0" rtl="0" algn="l">
              <a:spcBef>
                <a:spcPts val="0"/>
              </a:spcBef>
              <a:spcAft>
                <a:spcPts val="0"/>
              </a:spcAft>
              <a:buNone/>
            </a:pPr>
            <a:r>
              <a:t/>
            </a:r>
            <a:endParaRPr/>
          </a:p>
        </p:txBody>
      </p:sp>
      <p:sp>
        <p:nvSpPr>
          <p:cNvPr id="353" name="Google Shape;353;g348cd19c16f_2_28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48cd19c16f_2_29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g348cd19c16f_2_2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48cd19c16f_2_8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348cd19c16f_2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48cd19c16f_2_3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9" name="Google Shape;369;g348cd19c16f_2_30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No-docked bike is a good way to cut cost especially with it’s usage rate dominating, but docks are still necessary for new coming customer and for busy location.</a:t>
            </a:r>
            <a:br>
              <a:rPr lang="en"/>
            </a:br>
            <a:br>
              <a:rPr lang="en"/>
            </a:br>
            <a:r>
              <a:rPr lang="en"/>
              <a:t>We should set up a data set to keep track of regional bike use so we can remove unused dock and move it to expose our service to new group of customer </a:t>
            </a:r>
            <a:endParaRPr/>
          </a:p>
        </p:txBody>
      </p:sp>
      <p:sp>
        <p:nvSpPr>
          <p:cNvPr id="370" name="Google Shape;370;g348cd19c16f_2_30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348cd19c16f_2_3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6" name="Google Shape;376;g348cd19c16f_2_30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7" name="Google Shape;377;g348cd19c16f_2_30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48cd19c16f_2_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g348cd19c16f_2_9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g348cd19c16f_2_9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48cd19c16f_2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g348cd19c16f_2_9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g348cd19c16f_2_9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48cd19c16f_2_104: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g348cd19c16f_2_1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48cd19c16f_2_109: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g348cd19c16f_2_1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48cd19c16f_2_1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4" name="Google Shape;174;g348cd19c16f_2_1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1" marL="457200" rtl="0" algn="l">
              <a:lnSpc>
                <a:spcPct val="150000"/>
              </a:lnSpc>
              <a:spcBef>
                <a:spcPts val="0"/>
              </a:spcBef>
              <a:spcAft>
                <a:spcPts val="0"/>
              </a:spcAft>
              <a:buNone/>
            </a:pPr>
            <a:r>
              <a:rPr b="1" lang="en" sz="1600">
                <a:solidFill>
                  <a:srgbClr val="3F3F3F"/>
                </a:solidFill>
              </a:rPr>
              <a:t>Checking for </a:t>
            </a:r>
            <a:r>
              <a:rPr b="1" lang="en" sz="1600">
                <a:solidFill>
                  <a:srgbClr val="FA04B4"/>
                </a:solidFill>
              </a:rPr>
              <a:t>missing</a:t>
            </a:r>
            <a:r>
              <a:rPr b="1" lang="en" sz="1600">
                <a:solidFill>
                  <a:srgbClr val="3F3F3F"/>
                </a:solidFill>
              </a:rPr>
              <a:t> value, </a:t>
            </a:r>
            <a:r>
              <a:rPr b="1" lang="en" sz="1600">
                <a:solidFill>
                  <a:srgbClr val="FA04B4"/>
                </a:solidFill>
              </a:rPr>
              <a:t>incorrect</a:t>
            </a:r>
            <a:r>
              <a:rPr b="1" lang="en" sz="1600">
                <a:solidFill>
                  <a:srgbClr val="3F3F3F"/>
                </a:solidFill>
              </a:rPr>
              <a:t> value, data type or format.</a:t>
            </a:r>
            <a:endParaRPr/>
          </a:p>
          <a:p>
            <a:pPr indent="0" lvl="2" marL="914400" rtl="0" algn="l">
              <a:spcBef>
                <a:spcPts val="0"/>
              </a:spcBef>
              <a:spcAft>
                <a:spcPts val="0"/>
              </a:spcAft>
              <a:buClr>
                <a:schemeClr val="dk1"/>
              </a:buClr>
              <a:buSzPts val="1800"/>
              <a:buFont typeface="Calibri"/>
              <a:buNone/>
            </a:pPr>
            <a:r>
              <a:rPr lang="en" sz="1800"/>
              <a:t>We </a:t>
            </a:r>
            <a:r>
              <a:rPr lang="en" sz="1800">
                <a:solidFill>
                  <a:srgbClr val="E204A3"/>
                </a:solidFill>
              </a:rPr>
              <a:t>drop the unusable data </a:t>
            </a:r>
            <a:r>
              <a:rPr lang="en" sz="1800"/>
              <a:t>that contain incorrect value or format. For data like station ID/station name, we check if we can use foreign key for station data to fix the missing value before dropping the value.</a:t>
            </a:r>
            <a:endParaRPr/>
          </a:p>
          <a:p>
            <a:pPr indent="0" lvl="2" marL="914400" rtl="0" algn="l">
              <a:spcBef>
                <a:spcPts val="0"/>
              </a:spcBef>
              <a:spcAft>
                <a:spcPts val="0"/>
              </a:spcAft>
              <a:buClr>
                <a:schemeClr val="dk1"/>
              </a:buClr>
              <a:buSzPts val="1800"/>
              <a:buFont typeface="Calibri"/>
              <a:buNone/>
            </a:pPr>
            <a:r>
              <a:t/>
            </a:r>
            <a:endParaRPr sz="1800"/>
          </a:p>
          <a:p>
            <a:pPr indent="0" lvl="1" marL="457200" rtl="0" algn="l">
              <a:lnSpc>
                <a:spcPct val="150000"/>
              </a:lnSpc>
              <a:spcBef>
                <a:spcPts val="0"/>
              </a:spcBef>
              <a:spcAft>
                <a:spcPts val="0"/>
              </a:spcAft>
              <a:buNone/>
            </a:pPr>
            <a:r>
              <a:rPr b="1" lang="en">
                <a:solidFill>
                  <a:srgbClr val="3F3F3F"/>
                </a:solidFill>
              </a:rPr>
              <a:t>Remove trip data that is coming from or going to charging station.</a:t>
            </a:r>
            <a:endParaRPr/>
          </a:p>
          <a:p>
            <a:pPr indent="0" lvl="2" marL="914400" rtl="0" algn="l">
              <a:spcBef>
                <a:spcPts val="0"/>
              </a:spcBef>
              <a:spcAft>
                <a:spcPts val="0"/>
              </a:spcAft>
              <a:buClr>
                <a:schemeClr val="dk1"/>
              </a:buClr>
              <a:buSzPts val="1800"/>
              <a:buFont typeface="Calibri"/>
              <a:buNone/>
            </a:pPr>
            <a:r>
              <a:rPr lang="en" sz="1800"/>
              <a:t>Trip going to and coming from a charging station should not be counted as part of customer data.</a:t>
            </a:r>
            <a:endParaRPr/>
          </a:p>
          <a:p>
            <a:pPr indent="0" lvl="2" marL="914400" rtl="0" algn="l">
              <a:spcBef>
                <a:spcPts val="0"/>
              </a:spcBef>
              <a:spcAft>
                <a:spcPts val="0"/>
              </a:spcAft>
              <a:buClr>
                <a:schemeClr val="dk1"/>
              </a:buClr>
              <a:buSzPts val="1800"/>
              <a:buFont typeface="Calibri"/>
              <a:buNone/>
            </a:pPr>
            <a:r>
              <a:t/>
            </a:r>
            <a:endParaRPr sz="1800"/>
          </a:p>
          <a:p>
            <a:pPr indent="0" lvl="1" marL="457200" rtl="0" algn="l">
              <a:lnSpc>
                <a:spcPct val="150000"/>
              </a:lnSpc>
              <a:spcBef>
                <a:spcPts val="0"/>
              </a:spcBef>
              <a:spcAft>
                <a:spcPts val="0"/>
              </a:spcAft>
              <a:buNone/>
            </a:pPr>
            <a:r>
              <a:rPr b="1" lang="en">
                <a:solidFill>
                  <a:srgbClr val="3F3F3F"/>
                </a:solidFill>
              </a:rPr>
              <a:t>Setting conditions to filter unreasonable trip duration.</a:t>
            </a:r>
            <a:endParaRPr/>
          </a:p>
          <a:p>
            <a:pPr indent="0" lvl="2" marL="914400" rtl="0" algn="l">
              <a:spcBef>
                <a:spcPts val="0"/>
              </a:spcBef>
              <a:spcAft>
                <a:spcPts val="0"/>
              </a:spcAft>
              <a:buClr>
                <a:schemeClr val="dk1"/>
              </a:buClr>
              <a:buSzPts val="1800"/>
              <a:buFont typeface="Calibri"/>
              <a:buNone/>
            </a:pPr>
            <a:r>
              <a:rPr lang="en" sz="1800"/>
              <a:t>We only collect data with trip duration higher than 5 minutes and lower then 2 hours, to ensure the data can represent the user.</a:t>
            </a:r>
            <a:endParaRPr/>
          </a:p>
          <a:p>
            <a:pPr indent="0" lvl="0" marL="0" rtl="0" algn="l">
              <a:spcBef>
                <a:spcPts val="0"/>
              </a:spcBef>
              <a:spcAft>
                <a:spcPts val="0"/>
              </a:spcAft>
              <a:buNone/>
            </a:pPr>
            <a:r>
              <a:t/>
            </a:r>
            <a:endParaRPr/>
          </a:p>
        </p:txBody>
      </p:sp>
      <p:sp>
        <p:nvSpPr>
          <p:cNvPr id="175" name="Google Shape;175;g348cd19c16f_2_1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48cd19c16f_2_1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g348cd19c16f_2_1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1" marL="457200" rtl="0" algn="l">
              <a:lnSpc>
                <a:spcPct val="150000"/>
              </a:lnSpc>
              <a:spcBef>
                <a:spcPts val="0"/>
              </a:spcBef>
              <a:spcAft>
                <a:spcPts val="0"/>
              </a:spcAft>
              <a:buNone/>
            </a:pPr>
            <a:r>
              <a:rPr b="1" lang="en" sz="1600">
                <a:solidFill>
                  <a:srgbClr val="3F3F3F"/>
                </a:solidFill>
              </a:rPr>
              <a:t>Checking for </a:t>
            </a:r>
            <a:r>
              <a:rPr b="1" lang="en" sz="1600">
                <a:solidFill>
                  <a:srgbClr val="FA04B4"/>
                </a:solidFill>
              </a:rPr>
              <a:t>missing</a:t>
            </a:r>
            <a:r>
              <a:rPr b="1" lang="en" sz="1600">
                <a:solidFill>
                  <a:srgbClr val="3F3F3F"/>
                </a:solidFill>
              </a:rPr>
              <a:t> value, </a:t>
            </a:r>
            <a:r>
              <a:rPr b="1" lang="en" sz="1600">
                <a:solidFill>
                  <a:srgbClr val="FA04B4"/>
                </a:solidFill>
              </a:rPr>
              <a:t>incorrect</a:t>
            </a:r>
            <a:r>
              <a:rPr b="1" lang="en" sz="1600">
                <a:solidFill>
                  <a:srgbClr val="3F3F3F"/>
                </a:solidFill>
              </a:rPr>
              <a:t> value, data type or format.</a:t>
            </a:r>
            <a:endParaRPr/>
          </a:p>
          <a:p>
            <a:pPr indent="0" lvl="2" marL="914400" rtl="0" algn="l">
              <a:spcBef>
                <a:spcPts val="0"/>
              </a:spcBef>
              <a:spcAft>
                <a:spcPts val="0"/>
              </a:spcAft>
              <a:buClr>
                <a:schemeClr val="dk1"/>
              </a:buClr>
              <a:buSzPts val="1800"/>
              <a:buFont typeface="Calibri"/>
              <a:buNone/>
            </a:pPr>
            <a:r>
              <a:rPr lang="en" sz="1800"/>
              <a:t>We </a:t>
            </a:r>
            <a:r>
              <a:rPr lang="en" sz="1800">
                <a:solidFill>
                  <a:srgbClr val="E204A3"/>
                </a:solidFill>
              </a:rPr>
              <a:t>drop the unusable data </a:t>
            </a:r>
            <a:r>
              <a:rPr lang="en" sz="1800"/>
              <a:t>that contain incorrect value or format. For data like station ID/station name, we check if we can use foreign key for station data to fix the missing value before dropping the value.</a:t>
            </a:r>
            <a:endParaRPr/>
          </a:p>
          <a:p>
            <a:pPr indent="0" lvl="2" marL="914400" rtl="0" algn="l">
              <a:spcBef>
                <a:spcPts val="0"/>
              </a:spcBef>
              <a:spcAft>
                <a:spcPts val="0"/>
              </a:spcAft>
              <a:buClr>
                <a:schemeClr val="dk1"/>
              </a:buClr>
              <a:buSzPts val="1800"/>
              <a:buFont typeface="Calibri"/>
              <a:buNone/>
            </a:pPr>
            <a:r>
              <a:t/>
            </a:r>
            <a:endParaRPr sz="1800"/>
          </a:p>
          <a:p>
            <a:pPr indent="0" lvl="1" marL="457200" rtl="0" algn="l">
              <a:lnSpc>
                <a:spcPct val="150000"/>
              </a:lnSpc>
              <a:spcBef>
                <a:spcPts val="0"/>
              </a:spcBef>
              <a:spcAft>
                <a:spcPts val="0"/>
              </a:spcAft>
              <a:buNone/>
            </a:pPr>
            <a:r>
              <a:rPr b="1" lang="en">
                <a:solidFill>
                  <a:srgbClr val="3F3F3F"/>
                </a:solidFill>
              </a:rPr>
              <a:t>Remove trip data that is coming from or going to charging station.</a:t>
            </a:r>
            <a:endParaRPr/>
          </a:p>
          <a:p>
            <a:pPr indent="0" lvl="2" marL="914400" rtl="0" algn="l">
              <a:spcBef>
                <a:spcPts val="0"/>
              </a:spcBef>
              <a:spcAft>
                <a:spcPts val="0"/>
              </a:spcAft>
              <a:buClr>
                <a:schemeClr val="dk1"/>
              </a:buClr>
              <a:buSzPts val="1800"/>
              <a:buFont typeface="Calibri"/>
              <a:buNone/>
            </a:pPr>
            <a:r>
              <a:rPr lang="en" sz="1800"/>
              <a:t>Trip going to and coming from a charging station should not be counted as part of customer data.</a:t>
            </a:r>
            <a:endParaRPr/>
          </a:p>
          <a:p>
            <a:pPr indent="0" lvl="2" marL="914400" rtl="0" algn="l">
              <a:spcBef>
                <a:spcPts val="0"/>
              </a:spcBef>
              <a:spcAft>
                <a:spcPts val="0"/>
              </a:spcAft>
              <a:buClr>
                <a:schemeClr val="dk1"/>
              </a:buClr>
              <a:buSzPts val="1800"/>
              <a:buFont typeface="Calibri"/>
              <a:buNone/>
            </a:pPr>
            <a:r>
              <a:t/>
            </a:r>
            <a:endParaRPr sz="1800"/>
          </a:p>
          <a:p>
            <a:pPr indent="0" lvl="1" marL="457200" rtl="0" algn="l">
              <a:lnSpc>
                <a:spcPct val="150000"/>
              </a:lnSpc>
              <a:spcBef>
                <a:spcPts val="0"/>
              </a:spcBef>
              <a:spcAft>
                <a:spcPts val="0"/>
              </a:spcAft>
              <a:buNone/>
            </a:pPr>
            <a:r>
              <a:rPr b="1" lang="en">
                <a:solidFill>
                  <a:srgbClr val="3F3F3F"/>
                </a:solidFill>
              </a:rPr>
              <a:t>Setting conditions to filter unreasonable trip duration.</a:t>
            </a:r>
            <a:endParaRPr/>
          </a:p>
          <a:p>
            <a:pPr indent="0" lvl="2" marL="914400" rtl="0" algn="l">
              <a:spcBef>
                <a:spcPts val="0"/>
              </a:spcBef>
              <a:spcAft>
                <a:spcPts val="0"/>
              </a:spcAft>
              <a:buClr>
                <a:schemeClr val="dk1"/>
              </a:buClr>
              <a:buSzPts val="1800"/>
              <a:buFont typeface="Calibri"/>
              <a:buNone/>
            </a:pPr>
            <a:r>
              <a:rPr lang="en" sz="1800"/>
              <a:t>We only collect data with trip duration higher than 5 minutes and lower then 2 hours, to ensure the data can represent the user.</a:t>
            </a:r>
            <a:endParaRPr/>
          </a:p>
          <a:p>
            <a:pPr indent="0" lvl="0" marL="0" rtl="0" algn="l">
              <a:spcBef>
                <a:spcPts val="0"/>
              </a:spcBef>
              <a:spcAft>
                <a:spcPts val="0"/>
              </a:spcAft>
              <a:buNone/>
            </a:pPr>
            <a:r>
              <a:t/>
            </a:r>
            <a:endParaRPr/>
          </a:p>
        </p:txBody>
      </p:sp>
      <p:sp>
        <p:nvSpPr>
          <p:cNvPr id="189" name="Google Shape;189;g348cd19c16f_2_1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投影片"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59" name="Google Shape;59;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及物件" type="obj">
  <p:cSld name="OBJECT">
    <p:spTree>
      <p:nvGrpSpPr>
        <p:cNvPr id="62" name="Shape 62"/>
        <p:cNvGrpSpPr/>
        <p:nvPr/>
      </p:nvGrpSpPr>
      <p:grpSpPr>
        <a:xfrm>
          <a:off x="0" y="0"/>
          <a:ext cx="0" cy="0"/>
          <a:chOff x="0" y="0"/>
          <a:chExt cx="0" cy="0"/>
        </a:xfrm>
      </p:grpSpPr>
      <p:sp>
        <p:nvSpPr>
          <p:cNvPr id="63" name="Google Shape;63;p1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4" name="Google Shape;64;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5" name="Google Shape;65;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6" name="Google Shape;66;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標題" type="secHead">
  <p:cSld name="SECTION_HEADER">
    <p:spTree>
      <p:nvGrpSpPr>
        <p:cNvPr id="68" name="Shape 68"/>
        <p:cNvGrpSpPr/>
        <p:nvPr/>
      </p:nvGrpSpPr>
      <p:grpSpPr>
        <a:xfrm>
          <a:off x="0" y="0"/>
          <a:ext cx="0" cy="0"/>
          <a:chOff x="0" y="0"/>
          <a:chExt cx="0" cy="0"/>
        </a:xfrm>
      </p:grpSpPr>
      <p:sp>
        <p:nvSpPr>
          <p:cNvPr id="69" name="Google Shape;69;p16"/>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0" name="Google Shape;70;p16"/>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71" name="Google Shape;71;p1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2" name="Google Shape;72;p1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兩項物件" type="twoObj">
  <p:cSld name="TWO_OBJECTS">
    <p:spTree>
      <p:nvGrpSpPr>
        <p:cNvPr id="74" name="Shape 74"/>
        <p:cNvGrpSpPr/>
        <p:nvPr/>
      </p:nvGrpSpPr>
      <p:grpSpPr>
        <a:xfrm>
          <a:off x="0" y="0"/>
          <a:ext cx="0" cy="0"/>
          <a:chOff x="0" y="0"/>
          <a:chExt cx="0" cy="0"/>
        </a:xfrm>
      </p:grpSpPr>
      <p:sp>
        <p:nvSpPr>
          <p:cNvPr id="75" name="Google Shape;75;p1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7" name="Google Shape;77;p17"/>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8" name="Google Shape;78;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9" name="Google Shape;79;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對"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4" name="Google Shape;84;p18"/>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5" name="Google Shape;85;p18"/>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6" name="Google Shape;86;p18"/>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7" name="Google Shape;87;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只有標題"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含標題的內容"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1"/>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02" name="Google Shape;102;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03" name="Google Shape;103;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含標題的圖片"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8" name="Google Shape;108;p22"/>
          <p:cNvSpPr/>
          <p:nvPr>
            <p:ph idx="2" type="pic"/>
          </p:nvPr>
        </p:nvSpPr>
        <p:spPr>
          <a:xfrm>
            <a:off x="3887391" y="740569"/>
            <a:ext cx="4629150" cy="3655219"/>
          </a:xfrm>
          <a:prstGeom prst="rect">
            <a:avLst/>
          </a:prstGeom>
          <a:noFill/>
          <a:ln>
            <a:noFill/>
          </a:ln>
        </p:spPr>
      </p:sp>
      <p:sp>
        <p:nvSpPr>
          <p:cNvPr id="109" name="Google Shape;109;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0" name="Google Shape;110;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及直排文字"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5" name="Google Shape;115;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6" name="Google Shape;116;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直排標題及文字"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1" name="Google Shape;121;p24"/>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2" name="Google Shape;122;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3" name="Google Shape;123;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6F9FC"/>
            </a:gs>
            <a:gs pos="24000">
              <a:srgbClr val="F1FB67">
                <a:alpha val="80000"/>
              </a:srgbClr>
            </a:gs>
            <a:gs pos="79000">
              <a:srgbClr val="5CA59B"/>
            </a:gs>
            <a:gs pos="100000">
              <a:srgbClr val="4095A5"/>
            </a:gs>
          </a:gsLst>
          <a:lin ang="2400000" scaled="0"/>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18.png"/><Relationship Id="rId6"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27.png"/><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26.png"/><Relationship Id="rId5" Type="http://schemas.openxmlformats.org/officeDocument/2006/relationships/image" Target="../media/image12.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AFDDD"/>
            </a:gs>
            <a:gs pos="24000">
              <a:srgbClr val="F1FB67">
                <a:alpha val="80000"/>
              </a:srgbClr>
            </a:gs>
            <a:gs pos="78000">
              <a:srgbClr val="73B1B9"/>
            </a:gs>
            <a:gs pos="100000">
              <a:srgbClr val="4095A5"/>
            </a:gs>
          </a:gsLst>
          <a:lin ang="2400000" scaled="0"/>
        </a:gradFill>
      </p:bgPr>
    </p:bg>
    <p:spTree>
      <p:nvGrpSpPr>
        <p:cNvPr id="128" name="Shape 128"/>
        <p:cNvGrpSpPr/>
        <p:nvPr/>
      </p:nvGrpSpPr>
      <p:grpSpPr>
        <a:xfrm>
          <a:off x="0" y="0"/>
          <a:ext cx="0" cy="0"/>
          <a:chOff x="0" y="0"/>
          <a:chExt cx="0" cy="0"/>
        </a:xfrm>
      </p:grpSpPr>
      <p:sp>
        <p:nvSpPr>
          <p:cNvPr id="129" name="Google Shape;129;p25"/>
          <p:cNvSpPr txBox="1"/>
          <p:nvPr>
            <p:ph type="ctrTitle"/>
          </p:nvPr>
        </p:nvSpPr>
        <p:spPr>
          <a:xfrm>
            <a:off x="1143000" y="1333499"/>
            <a:ext cx="6858000" cy="902732"/>
          </a:xfrm>
          <a:prstGeom prst="rect">
            <a:avLst/>
          </a:prstGeom>
          <a:noFill/>
          <a:ln>
            <a:noFill/>
          </a:ln>
        </p:spPr>
        <p:txBody>
          <a:bodyPr anchorCtr="0" anchor="b" bIns="34275" lIns="68575" spcFirstLastPara="1" rIns="68575" wrap="square" tIns="34275">
            <a:normAutofit/>
          </a:bodyPr>
          <a:lstStyle/>
          <a:p>
            <a:pPr indent="0" lvl="0" marL="0" rtl="0" algn="ctr">
              <a:lnSpc>
                <a:spcPct val="90000"/>
              </a:lnSpc>
              <a:spcBef>
                <a:spcPts val="0"/>
              </a:spcBef>
              <a:spcAft>
                <a:spcPts val="0"/>
              </a:spcAft>
              <a:buClr>
                <a:srgbClr val="E204A3"/>
              </a:buClr>
              <a:buSzPts val="6000"/>
              <a:buFont typeface="BIZ UDPMincho"/>
              <a:buNone/>
            </a:pPr>
            <a:r>
              <a:rPr b="1" lang="en" sz="6000">
                <a:solidFill>
                  <a:srgbClr val="E204A3"/>
                </a:solidFill>
                <a:latin typeface="BIZ UDPMincho"/>
                <a:ea typeface="BIZ UDPMincho"/>
                <a:cs typeface="BIZ UDPMincho"/>
                <a:sym typeface="BIZ UDPMincho"/>
              </a:rPr>
              <a:t>Casual</a:t>
            </a:r>
            <a:r>
              <a:rPr b="1" lang="en" sz="6000">
                <a:latin typeface="BIZ UDPMincho"/>
                <a:ea typeface="BIZ UDPMincho"/>
                <a:cs typeface="BIZ UDPMincho"/>
                <a:sym typeface="BIZ UDPMincho"/>
              </a:rPr>
              <a:t> </a:t>
            </a:r>
            <a:r>
              <a:rPr b="1" lang="en" sz="4100">
                <a:solidFill>
                  <a:srgbClr val="3F3F3F"/>
                </a:solidFill>
                <a:latin typeface="BIZ UDPMincho"/>
                <a:ea typeface="BIZ UDPMincho"/>
                <a:cs typeface="BIZ UDPMincho"/>
                <a:sym typeface="BIZ UDPMincho"/>
              </a:rPr>
              <a:t>to</a:t>
            </a:r>
            <a:r>
              <a:rPr b="1" lang="en" sz="6000">
                <a:latin typeface="BIZ UDPMincho"/>
                <a:ea typeface="BIZ UDPMincho"/>
                <a:cs typeface="BIZ UDPMincho"/>
                <a:sym typeface="BIZ UDPMincho"/>
              </a:rPr>
              <a:t> </a:t>
            </a:r>
            <a:r>
              <a:rPr b="1" lang="en" sz="6000">
                <a:solidFill>
                  <a:srgbClr val="E204A3"/>
                </a:solidFill>
                <a:latin typeface="BIZ UDPMincho"/>
                <a:ea typeface="BIZ UDPMincho"/>
                <a:cs typeface="BIZ UDPMincho"/>
                <a:sym typeface="BIZ UDPMincho"/>
              </a:rPr>
              <a:t>Usual</a:t>
            </a:r>
            <a:endParaRPr sz="5400">
              <a:solidFill>
                <a:srgbClr val="E204A3"/>
              </a:solidFill>
              <a:latin typeface="BIZ UDPMincho"/>
              <a:ea typeface="BIZ UDPMincho"/>
              <a:cs typeface="BIZ UDPMincho"/>
              <a:sym typeface="BIZ UDPMincho"/>
            </a:endParaRPr>
          </a:p>
        </p:txBody>
      </p:sp>
      <p:sp>
        <p:nvSpPr>
          <p:cNvPr id="130" name="Google Shape;130;p25"/>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p>
            <a:pPr indent="0" lvl="0" marL="0" rtl="0" algn="ctr">
              <a:lnSpc>
                <a:spcPct val="150000"/>
              </a:lnSpc>
              <a:spcBef>
                <a:spcPts val="0"/>
              </a:spcBef>
              <a:spcAft>
                <a:spcPts val="0"/>
              </a:spcAft>
              <a:buClr>
                <a:srgbClr val="4F4F4F"/>
              </a:buClr>
              <a:buSzPts val="2100"/>
              <a:buNone/>
            </a:pPr>
            <a:r>
              <a:rPr lang="en" sz="2100">
                <a:solidFill>
                  <a:srgbClr val="4F4F4F"/>
                </a:solidFill>
              </a:rPr>
              <a:t>Cyclistic marketing strategy design --</a:t>
            </a:r>
            <a:endParaRPr/>
          </a:p>
          <a:p>
            <a:pPr indent="0" lvl="0" marL="0" rtl="0" algn="ctr">
              <a:lnSpc>
                <a:spcPct val="150000"/>
              </a:lnSpc>
              <a:spcBef>
                <a:spcPts val="800"/>
              </a:spcBef>
              <a:spcAft>
                <a:spcPts val="0"/>
              </a:spcAft>
              <a:buClr>
                <a:srgbClr val="4F4F4F"/>
              </a:buClr>
              <a:buSzPts val="2100"/>
              <a:buNone/>
            </a:pPr>
            <a:r>
              <a:rPr lang="en" sz="2100">
                <a:solidFill>
                  <a:srgbClr val="4F4F4F"/>
                </a:solidFill>
              </a:rPr>
              <a:t> base on behavior study of different user types</a:t>
            </a:r>
            <a:endParaRPr sz="2100">
              <a:solidFill>
                <a:srgbClr val="4F4F4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C80"/>
        </a:solidFill>
      </p:bgPr>
    </p:bg>
    <p:spTree>
      <p:nvGrpSpPr>
        <p:cNvPr id="206" name="Shape 206"/>
        <p:cNvGrpSpPr/>
        <p:nvPr/>
      </p:nvGrpSpPr>
      <p:grpSpPr>
        <a:xfrm>
          <a:off x="0" y="0"/>
          <a:ext cx="0" cy="0"/>
          <a:chOff x="0" y="0"/>
          <a:chExt cx="0" cy="0"/>
        </a:xfrm>
      </p:grpSpPr>
      <p:sp>
        <p:nvSpPr>
          <p:cNvPr id="207" name="Google Shape;207;p34"/>
          <p:cNvSpPr txBox="1"/>
          <p:nvPr>
            <p:ph type="title"/>
          </p:nvPr>
        </p:nvSpPr>
        <p:spPr>
          <a:xfrm>
            <a:off x="500953" y="209582"/>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150000"/>
              </a:lnSpc>
              <a:spcBef>
                <a:spcPts val="0"/>
              </a:spcBef>
              <a:spcAft>
                <a:spcPts val="0"/>
              </a:spcAft>
              <a:buClr>
                <a:srgbClr val="E204A3"/>
              </a:buClr>
              <a:buSzPts val="3000"/>
              <a:buFont typeface="BIZ UDPMincho"/>
              <a:buNone/>
            </a:pPr>
            <a:r>
              <a:rPr b="1" lang="en" sz="3000">
                <a:latin typeface="BIZ UDPMincho"/>
                <a:ea typeface="BIZ UDPMincho"/>
                <a:cs typeface="BIZ UDPMincho"/>
                <a:sym typeface="BIZ UDPMincho"/>
              </a:rPr>
              <a:t> Intergrade and Organize</a:t>
            </a:r>
            <a:endParaRPr b="1" sz="3000">
              <a:latin typeface="BIZ UDPMincho"/>
              <a:ea typeface="BIZ UDPMincho"/>
              <a:cs typeface="BIZ UDPMincho"/>
              <a:sym typeface="BIZ UDPMincho"/>
            </a:endParaRPr>
          </a:p>
        </p:txBody>
      </p:sp>
      <p:sp>
        <p:nvSpPr>
          <p:cNvPr id="208" name="Google Shape;208;p34"/>
          <p:cNvSpPr txBox="1"/>
          <p:nvPr/>
        </p:nvSpPr>
        <p:spPr>
          <a:xfrm>
            <a:off x="886036" y="1298360"/>
            <a:ext cx="3236383" cy="3403127"/>
          </a:xfrm>
          <a:prstGeom prst="rect">
            <a:avLst/>
          </a:prstGeom>
          <a:noFill/>
          <a:ln>
            <a:noFill/>
          </a:ln>
        </p:spPr>
        <p:txBody>
          <a:bodyPr anchorCtr="0" anchor="t" bIns="34275" lIns="68575" spcFirstLastPara="1" rIns="68575" wrap="square" tIns="34275">
            <a:normAutofit/>
          </a:bodyPr>
          <a:lstStyle/>
          <a:p>
            <a:pPr indent="-171450" lvl="0" marL="177800" marR="0" rtl="0" algn="l">
              <a:lnSpc>
                <a:spcPct val="150000"/>
              </a:lnSpc>
              <a:spcBef>
                <a:spcPts val="0"/>
              </a:spcBef>
              <a:spcAft>
                <a:spcPts val="0"/>
              </a:spcAft>
              <a:buClr>
                <a:srgbClr val="E204A3"/>
              </a:buClr>
              <a:buSzPts val="2100"/>
              <a:buFont typeface="Arial"/>
              <a:buChar char="•"/>
            </a:pPr>
            <a:r>
              <a:rPr lang="en" sz="2100">
                <a:solidFill>
                  <a:srgbClr val="3F3F3F"/>
                </a:solidFill>
                <a:latin typeface="Calibri"/>
                <a:ea typeface="Calibri"/>
                <a:cs typeface="Calibri"/>
                <a:sym typeface="Calibri"/>
              </a:rPr>
              <a:t>Intergrade</a:t>
            </a:r>
            <a:endParaRPr sz="2100">
              <a:solidFill>
                <a:srgbClr val="3F3F3F"/>
              </a:solidFill>
              <a:latin typeface="Calibri"/>
              <a:ea typeface="Calibri"/>
              <a:cs typeface="Calibri"/>
              <a:sym typeface="Calibri"/>
            </a:endParaRPr>
          </a:p>
          <a:p>
            <a:pPr indent="0" lvl="1" marL="342900" marR="0" rtl="0" algn="l">
              <a:lnSpc>
                <a:spcPct val="90000"/>
              </a:lnSpc>
              <a:spcBef>
                <a:spcPts val="400"/>
              </a:spcBef>
              <a:spcAft>
                <a:spcPts val="0"/>
              </a:spcAft>
              <a:buClr>
                <a:srgbClr val="E204A3"/>
              </a:buClr>
              <a:buSzPts val="1800"/>
              <a:buFont typeface="Arial"/>
              <a:buNone/>
            </a:pPr>
            <a:r>
              <a:rPr b="0" i="0" lang="en" sz="1800" u="none" cap="none" strike="noStrike">
                <a:solidFill>
                  <a:schemeClr val="dk1"/>
                </a:solidFill>
                <a:latin typeface="Calibri"/>
                <a:ea typeface="Calibri"/>
                <a:cs typeface="Calibri"/>
                <a:sym typeface="Calibri"/>
              </a:rPr>
              <a:t>Make sure all format, column name from same type of data is united.</a:t>
            </a:r>
            <a:endParaRPr sz="1100"/>
          </a:p>
          <a:p>
            <a:pPr indent="0" lvl="1" marL="342900" marR="0" rtl="0" algn="l">
              <a:lnSpc>
                <a:spcPct val="90000"/>
              </a:lnSpc>
              <a:spcBef>
                <a:spcPts val="400"/>
              </a:spcBef>
              <a:spcAft>
                <a:spcPts val="0"/>
              </a:spcAft>
              <a:buClr>
                <a:srgbClr val="E204A3"/>
              </a:buClr>
              <a:buSzPts val="1800"/>
              <a:buFont typeface="Arial"/>
              <a:buNone/>
            </a:pPr>
            <a:r>
              <a:rPr b="0" i="0" lang="en" sz="1800" u="none" cap="none" strike="noStrike">
                <a:solidFill>
                  <a:schemeClr val="dk1"/>
                </a:solidFill>
                <a:latin typeface="Calibri"/>
                <a:ea typeface="Calibri"/>
                <a:cs typeface="Calibri"/>
                <a:sym typeface="Calibri"/>
              </a:rPr>
              <a:t>For example: In trip data, change all ‘from_station’ to ‘start_station’, so the column name is the same between data set.</a:t>
            </a:r>
            <a:endParaRPr b="0" i="0" sz="1800" u="none" cap="none" strike="noStrike">
              <a:solidFill>
                <a:schemeClr val="dk1"/>
              </a:solidFill>
              <a:latin typeface="Calibri"/>
              <a:ea typeface="Calibri"/>
              <a:cs typeface="Calibri"/>
              <a:sym typeface="Calibri"/>
            </a:endParaRPr>
          </a:p>
          <a:p>
            <a:pPr indent="0" lvl="1" marL="342900" marR="0" rtl="0" algn="l">
              <a:lnSpc>
                <a:spcPct val="90000"/>
              </a:lnSpc>
              <a:spcBef>
                <a:spcPts val="40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p:txBody>
      </p:sp>
      <p:sp>
        <p:nvSpPr>
          <p:cNvPr id="209" name="Google Shape;209;p34"/>
          <p:cNvSpPr txBox="1"/>
          <p:nvPr/>
        </p:nvSpPr>
        <p:spPr>
          <a:xfrm>
            <a:off x="4821286" y="1298360"/>
            <a:ext cx="3431174" cy="3403127"/>
          </a:xfrm>
          <a:prstGeom prst="rect">
            <a:avLst/>
          </a:prstGeom>
          <a:noFill/>
          <a:ln>
            <a:noFill/>
          </a:ln>
        </p:spPr>
        <p:txBody>
          <a:bodyPr anchorCtr="0" anchor="t" bIns="34275" lIns="68575" spcFirstLastPara="1" rIns="68575" wrap="square" tIns="34275">
            <a:normAutofit/>
          </a:bodyPr>
          <a:lstStyle/>
          <a:p>
            <a:pPr indent="-171450" lvl="0" marL="177800" marR="0" rtl="0" algn="l">
              <a:lnSpc>
                <a:spcPct val="150000"/>
              </a:lnSpc>
              <a:spcBef>
                <a:spcPts val="0"/>
              </a:spcBef>
              <a:spcAft>
                <a:spcPts val="0"/>
              </a:spcAft>
              <a:buClr>
                <a:srgbClr val="E204A3"/>
              </a:buClr>
              <a:buSzPts val="2100"/>
              <a:buFont typeface="Arial"/>
              <a:buChar char="•"/>
            </a:pPr>
            <a:r>
              <a:rPr lang="en" sz="2100">
                <a:solidFill>
                  <a:srgbClr val="3F3F3F"/>
                </a:solidFill>
                <a:latin typeface="Calibri"/>
                <a:ea typeface="Calibri"/>
                <a:cs typeface="Calibri"/>
                <a:sym typeface="Calibri"/>
              </a:rPr>
              <a:t>Organize</a:t>
            </a:r>
            <a:endParaRPr sz="2100">
              <a:solidFill>
                <a:srgbClr val="3F3F3F"/>
              </a:solidFill>
              <a:latin typeface="Calibri"/>
              <a:ea typeface="Calibri"/>
              <a:cs typeface="Calibri"/>
              <a:sym typeface="Calibri"/>
            </a:endParaRPr>
          </a:p>
          <a:p>
            <a:pPr indent="0" lvl="1" marL="342900" marR="0" rtl="0" algn="l">
              <a:lnSpc>
                <a:spcPct val="100000"/>
              </a:lnSpc>
              <a:spcBef>
                <a:spcPts val="400"/>
              </a:spcBef>
              <a:spcAft>
                <a:spcPts val="0"/>
              </a:spcAft>
              <a:buClr>
                <a:srgbClr val="E204A3"/>
              </a:buClr>
              <a:buSzPts val="1800"/>
              <a:buFont typeface="Arial"/>
              <a:buNone/>
            </a:pPr>
            <a:r>
              <a:rPr b="0" i="0" lang="en" sz="1800" u="none" cap="none" strike="noStrike">
                <a:solidFill>
                  <a:schemeClr val="dk1"/>
                </a:solidFill>
                <a:latin typeface="Calibri"/>
                <a:ea typeface="Calibri"/>
                <a:cs typeface="Calibri"/>
                <a:sym typeface="Calibri"/>
              </a:rPr>
              <a:t>Using Google cloud and Bigquery to manage data base and set up file naming rule.</a:t>
            </a:r>
            <a:endParaRPr sz="1100"/>
          </a:p>
          <a:p>
            <a:pPr indent="0" lvl="1" marL="342900" marR="0" rtl="0" algn="l">
              <a:lnSpc>
                <a:spcPct val="100000"/>
              </a:lnSpc>
              <a:spcBef>
                <a:spcPts val="400"/>
              </a:spcBef>
              <a:spcAft>
                <a:spcPts val="0"/>
              </a:spcAft>
              <a:buClr>
                <a:srgbClr val="E204A3"/>
              </a:buClr>
              <a:buSzPts val="1800"/>
              <a:buFont typeface="Arial"/>
              <a:buNone/>
            </a:pPr>
            <a:r>
              <a:rPr b="0" i="0" lang="en" sz="1800" u="none" cap="none" strike="noStrike">
                <a:solidFill>
                  <a:schemeClr val="dk1"/>
                </a:solidFill>
                <a:latin typeface="Calibri"/>
                <a:ea typeface="Calibri"/>
                <a:cs typeface="Calibri"/>
                <a:sym typeface="Calibri"/>
              </a:rPr>
              <a:t>Also keeping a local copy as backup.</a:t>
            </a:r>
            <a:endParaRPr sz="1100"/>
          </a:p>
          <a:p>
            <a:pPr indent="0" lvl="1" marL="342900" marR="0" rtl="0" algn="l">
              <a:lnSpc>
                <a:spcPct val="90000"/>
              </a:lnSpc>
              <a:spcBef>
                <a:spcPts val="40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C80"/>
        </a:solidFill>
      </p:bgPr>
    </p:bg>
    <p:spTree>
      <p:nvGrpSpPr>
        <p:cNvPr id="213" name="Shape 213"/>
        <p:cNvGrpSpPr/>
        <p:nvPr/>
      </p:nvGrpSpPr>
      <p:grpSpPr>
        <a:xfrm>
          <a:off x="0" y="0"/>
          <a:ext cx="0" cy="0"/>
          <a:chOff x="0" y="0"/>
          <a:chExt cx="0" cy="0"/>
        </a:xfrm>
      </p:grpSpPr>
      <p:sp>
        <p:nvSpPr>
          <p:cNvPr id="214" name="Google Shape;214;p35"/>
          <p:cNvSpPr txBox="1"/>
          <p:nvPr>
            <p:ph type="title"/>
          </p:nvPr>
        </p:nvSpPr>
        <p:spPr>
          <a:xfrm>
            <a:off x="500953" y="209582"/>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700"/>
              <a:buFont typeface="BIZ UDPMincho"/>
              <a:buNone/>
            </a:pPr>
            <a:r>
              <a:rPr b="1" lang="en" sz="2700">
                <a:latin typeface="BIZ UDPMincho"/>
                <a:ea typeface="BIZ UDPMincho"/>
                <a:cs typeface="BIZ UDPMincho"/>
                <a:sym typeface="BIZ UDPMincho"/>
              </a:rPr>
              <a:t>Data summarize</a:t>
            </a:r>
            <a:endParaRPr b="1" sz="2700">
              <a:latin typeface="BIZ UDPMincho"/>
              <a:ea typeface="BIZ UDPMincho"/>
              <a:cs typeface="BIZ UDPMincho"/>
              <a:sym typeface="BIZ UDPMincho"/>
            </a:endParaRPr>
          </a:p>
        </p:txBody>
      </p:sp>
      <p:sp>
        <p:nvSpPr>
          <p:cNvPr id="215" name="Google Shape;215;p35"/>
          <p:cNvSpPr txBox="1"/>
          <p:nvPr>
            <p:ph idx="1" type="body"/>
          </p:nvPr>
        </p:nvSpPr>
        <p:spPr>
          <a:xfrm>
            <a:off x="500952" y="1102442"/>
            <a:ext cx="8071547" cy="4407338"/>
          </a:xfrm>
          <a:prstGeom prst="rect">
            <a:avLst/>
          </a:prstGeom>
          <a:noFill/>
          <a:ln>
            <a:noFill/>
          </a:ln>
        </p:spPr>
        <p:txBody>
          <a:bodyPr anchorCtr="0" anchor="t" bIns="34275" lIns="68575" spcFirstLastPara="1" rIns="68575" wrap="square" tIns="34275">
            <a:normAutofit/>
          </a:bodyPr>
          <a:lstStyle/>
          <a:p>
            <a:pPr indent="-38100" lvl="0" marL="177800" rtl="0" algn="l">
              <a:lnSpc>
                <a:spcPct val="90000"/>
              </a:lnSpc>
              <a:spcBef>
                <a:spcPts val="0"/>
              </a:spcBef>
              <a:spcAft>
                <a:spcPts val="0"/>
              </a:spcAft>
              <a:buClr>
                <a:schemeClr val="dk1"/>
              </a:buClr>
              <a:buSzPts val="2100"/>
              <a:buNone/>
            </a:pPr>
            <a:r>
              <a:t/>
            </a:r>
            <a:endParaRPr/>
          </a:p>
          <a:p>
            <a:pPr indent="-171450" lvl="0" marL="177800" rtl="0" algn="l">
              <a:lnSpc>
                <a:spcPct val="90000"/>
              </a:lnSpc>
              <a:spcBef>
                <a:spcPts val="800"/>
              </a:spcBef>
              <a:spcAft>
                <a:spcPts val="0"/>
              </a:spcAft>
              <a:buClr>
                <a:schemeClr val="dk1"/>
              </a:buClr>
              <a:buSzPts val="2100"/>
              <a:buChar char="•"/>
            </a:pPr>
            <a:r>
              <a:rPr lang="en"/>
              <a:t>After processing, we have </a:t>
            </a:r>
            <a:r>
              <a:rPr lang="en">
                <a:solidFill>
                  <a:srgbClr val="E204A3"/>
                </a:solidFill>
              </a:rPr>
              <a:t>two type </a:t>
            </a:r>
            <a:r>
              <a:rPr lang="en"/>
              <a:t>of data:</a:t>
            </a:r>
            <a:br>
              <a:rPr lang="en"/>
            </a:br>
            <a:br>
              <a:rPr lang="en"/>
            </a:br>
            <a:r>
              <a:rPr lang="en" sz="2400">
                <a:solidFill>
                  <a:srgbClr val="E204A3"/>
                </a:solidFill>
              </a:rPr>
              <a:t>Trip data </a:t>
            </a:r>
            <a:br>
              <a:rPr lang="en" sz="2400">
                <a:solidFill>
                  <a:srgbClr val="E204A3"/>
                </a:solidFill>
              </a:rPr>
            </a:br>
            <a:br>
              <a:rPr lang="en" sz="1400">
                <a:solidFill>
                  <a:srgbClr val="E204A3"/>
                </a:solidFill>
              </a:rPr>
            </a:br>
            <a:r>
              <a:rPr lang="en"/>
              <a:t>contain information in a single trip includes start and end station/time,    location, user type and bike type. </a:t>
            </a:r>
            <a:br>
              <a:rPr lang="en"/>
            </a:br>
            <a:br>
              <a:rPr lang="en"/>
            </a:br>
            <a:r>
              <a:rPr lang="en" sz="2400">
                <a:solidFill>
                  <a:srgbClr val="E204A3"/>
                </a:solidFill>
              </a:rPr>
              <a:t>Station data </a:t>
            </a:r>
            <a:br>
              <a:rPr lang="en" sz="2400">
                <a:solidFill>
                  <a:srgbClr val="E204A3"/>
                </a:solidFill>
              </a:rPr>
            </a:br>
            <a:br>
              <a:rPr lang="en" sz="1400">
                <a:solidFill>
                  <a:srgbClr val="E204A3"/>
                </a:solidFill>
              </a:rPr>
            </a:br>
            <a:r>
              <a:rPr lang="en" sz="2100"/>
              <a:t>record station name and id, location(latitude and longitude), capacity and online date.</a:t>
            </a:r>
            <a:br>
              <a:rPr lang="en" sz="2100"/>
            </a:br>
            <a:endParaRPr sz="2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C80"/>
        </a:solidFill>
      </p:bgPr>
    </p:bg>
    <p:spTree>
      <p:nvGrpSpPr>
        <p:cNvPr id="219" name="Shape 219"/>
        <p:cNvGrpSpPr/>
        <p:nvPr/>
      </p:nvGrpSpPr>
      <p:grpSpPr>
        <a:xfrm>
          <a:off x="0" y="0"/>
          <a:ext cx="0" cy="0"/>
          <a:chOff x="0" y="0"/>
          <a:chExt cx="0" cy="0"/>
        </a:xfrm>
      </p:grpSpPr>
      <p:sp>
        <p:nvSpPr>
          <p:cNvPr id="220" name="Google Shape;220;p36"/>
          <p:cNvSpPr txBox="1"/>
          <p:nvPr>
            <p:ph type="title"/>
          </p:nvPr>
        </p:nvSpPr>
        <p:spPr>
          <a:xfrm>
            <a:off x="500953" y="209582"/>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700"/>
              <a:buFont typeface="BIZ UDPMincho"/>
              <a:buNone/>
            </a:pPr>
            <a:r>
              <a:rPr b="1" lang="en" sz="2700">
                <a:latin typeface="BIZ UDPMincho"/>
                <a:ea typeface="BIZ UDPMincho"/>
                <a:cs typeface="BIZ UDPMincho"/>
                <a:sym typeface="BIZ UDPMincho"/>
              </a:rPr>
              <a:t>Data summarize</a:t>
            </a:r>
            <a:endParaRPr b="1" sz="2700">
              <a:latin typeface="BIZ UDPMincho"/>
              <a:ea typeface="BIZ UDPMincho"/>
              <a:cs typeface="BIZ UDPMincho"/>
              <a:sym typeface="BIZ UDPMincho"/>
            </a:endParaRPr>
          </a:p>
        </p:txBody>
      </p:sp>
      <p:sp>
        <p:nvSpPr>
          <p:cNvPr id="221" name="Google Shape;221;p36"/>
          <p:cNvSpPr txBox="1"/>
          <p:nvPr>
            <p:ph idx="1" type="body"/>
          </p:nvPr>
        </p:nvSpPr>
        <p:spPr>
          <a:xfrm>
            <a:off x="500952" y="1203754"/>
            <a:ext cx="8071547" cy="3590122"/>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dk1"/>
              </a:buClr>
              <a:buSzPts val="2100"/>
              <a:buNone/>
            </a:pPr>
            <a:r>
              <a:t/>
            </a:r>
            <a:endParaRPr/>
          </a:p>
          <a:p>
            <a:pPr indent="-171450" lvl="0" marL="177800" rtl="0" algn="l">
              <a:lnSpc>
                <a:spcPct val="90000"/>
              </a:lnSpc>
              <a:spcBef>
                <a:spcPts val="800"/>
              </a:spcBef>
              <a:spcAft>
                <a:spcPts val="0"/>
              </a:spcAft>
              <a:buClr>
                <a:schemeClr val="dk1"/>
              </a:buClr>
              <a:buSzPts val="2100"/>
              <a:buChar char="•"/>
            </a:pPr>
            <a:r>
              <a:rPr lang="en"/>
              <a:t>We will be using </a:t>
            </a:r>
            <a:r>
              <a:rPr lang="en">
                <a:solidFill>
                  <a:srgbClr val="E204A3"/>
                </a:solidFill>
              </a:rPr>
              <a:t>two different time period </a:t>
            </a:r>
            <a:r>
              <a:rPr lang="en"/>
              <a:t>of data for analytic study.</a:t>
            </a:r>
            <a:endParaRPr/>
          </a:p>
          <a:p>
            <a:pPr indent="0" lvl="0" marL="0" rtl="0" algn="l">
              <a:lnSpc>
                <a:spcPct val="90000"/>
              </a:lnSpc>
              <a:spcBef>
                <a:spcPts val="800"/>
              </a:spcBef>
              <a:spcAft>
                <a:spcPts val="0"/>
              </a:spcAft>
              <a:buClr>
                <a:schemeClr val="dk1"/>
              </a:buClr>
              <a:buSzPts val="2100"/>
              <a:buNone/>
            </a:pPr>
            <a:r>
              <a:rPr lang="en"/>
              <a:t> </a:t>
            </a:r>
            <a:endParaRPr/>
          </a:p>
          <a:p>
            <a:pPr indent="0" lvl="1" marL="342900" rtl="0" algn="l">
              <a:lnSpc>
                <a:spcPct val="90000"/>
              </a:lnSpc>
              <a:spcBef>
                <a:spcPts val="400"/>
              </a:spcBef>
              <a:spcAft>
                <a:spcPts val="0"/>
              </a:spcAft>
              <a:buClr>
                <a:schemeClr val="dk1"/>
              </a:buClr>
              <a:buSzPts val="2100"/>
              <a:buNone/>
            </a:pPr>
            <a:r>
              <a:rPr lang="en" sz="2100"/>
              <a:t>One period is from </a:t>
            </a:r>
            <a:r>
              <a:rPr lang="en" sz="2100">
                <a:solidFill>
                  <a:srgbClr val="E204A3"/>
                </a:solidFill>
              </a:rPr>
              <a:t>2013 – 2023</a:t>
            </a:r>
            <a:r>
              <a:rPr lang="en" sz="2100"/>
              <a:t>, which is all the data we have since company started. </a:t>
            </a:r>
            <a:endParaRPr/>
          </a:p>
          <a:p>
            <a:pPr indent="-38100" lvl="0" marL="177800" rtl="0" algn="l">
              <a:lnSpc>
                <a:spcPct val="90000"/>
              </a:lnSpc>
              <a:spcBef>
                <a:spcPts val="800"/>
              </a:spcBef>
              <a:spcAft>
                <a:spcPts val="0"/>
              </a:spcAft>
              <a:buClr>
                <a:schemeClr val="dk1"/>
              </a:buClr>
              <a:buSzPts val="2100"/>
              <a:buNone/>
            </a:pPr>
            <a:r>
              <a:t/>
            </a:r>
            <a:endParaRPr/>
          </a:p>
          <a:p>
            <a:pPr indent="0" lvl="1" marL="342900" rtl="0" algn="l">
              <a:lnSpc>
                <a:spcPct val="90000"/>
              </a:lnSpc>
              <a:spcBef>
                <a:spcPts val="400"/>
              </a:spcBef>
              <a:spcAft>
                <a:spcPts val="0"/>
              </a:spcAft>
              <a:buClr>
                <a:schemeClr val="dk1"/>
              </a:buClr>
              <a:buSzPts val="2100"/>
              <a:buNone/>
            </a:pPr>
            <a:r>
              <a:rPr lang="en" sz="2100"/>
              <a:t>The other is from </a:t>
            </a:r>
            <a:r>
              <a:rPr lang="en" sz="2100">
                <a:solidFill>
                  <a:srgbClr val="E204A3"/>
                </a:solidFill>
              </a:rPr>
              <a:t>2022 July – 2023 June</a:t>
            </a:r>
            <a:r>
              <a:rPr lang="en" sz="2100"/>
              <a:t>, this will represent more current information.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FD7B"/>
        </a:solidFill>
      </p:bgPr>
    </p:bg>
    <p:spTree>
      <p:nvGrpSpPr>
        <p:cNvPr id="225" name="Shape 225"/>
        <p:cNvGrpSpPr/>
        <p:nvPr/>
      </p:nvGrpSpPr>
      <p:grpSpPr>
        <a:xfrm>
          <a:off x="0" y="0"/>
          <a:ext cx="0" cy="0"/>
          <a:chOff x="0" y="0"/>
          <a:chExt cx="0" cy="0"/>
        </a:xfrm>
      </p:grpSpPr>
      <p:sp>
        <p:nvSpPr>
          <p:cNvPr id="226" name="Google Shape;226;p37"/>
          <p:cNvSpPr txBox="1"/>
          <p:nvPr>
            <p:ph type="title"/>
          </p:nvPr>
        </p:nvSpPr>
        <p:spPr>
          <a:xfrm>
            <a:off x="2098496" y="1764450"/>
            <a:ext cx="4947000" cy="2885700"/>
          </a:xfrm>
          <a:prstGeom prst="rect">
            <a:avLst/>
          </a:prstGeom>
          <a:noFill/>
          <a:ln>
            <a:noFill/>
          </a:ln>
        </p:spPr>
        <p:txBody>
          <a:bodyPr anchorCtr="0" anchor="t" bIns="34275" lIns="68575" spcFirstLastPara="1" rIns="68575" wrap="square" tIns="34275">
            <a:normAutofit/>
          </a:bodyPr>
          <a:lstStyle/>
          <a:p>
            <a:pPr indent="0" lvl="0" marL="0" rtl="0" algn="ctr">
              <a:lnSpc>
                <a:spcPct val="90000"/>
              </a:lnSpc>
              <a:spcBef>
                <a:spcPts val="0"/>
              </a:spcBef>
              <a:spcAft>
                <a:spcPts val="0"/>
              </a:spcAft>
              <a:buClr>
                <a:srgbClr val="E204A3"/>
              </a:buClr>
              <a:buSzPts val="5000"/>
              <a:buFont typeface="Arial"/>
              <a:buNone/>
            </a:pPr>
            <a:r>
              <a:rPr lang="en" sz="5900">
                <a:latin typeface="Arial"/>
                <a:ea typeface="Arial"/>
                <a:cs typeface="Arial"/>
                <a:sym typeface="Arial"/>
              </a:rPr>
              <a:t>A</a:t>
            </a:r>
            <a:r>
              <a:rPr lang="en" sz="5900">
                <a:solidFill>
                  <a:srgbClr val="E204A3"/>
                </a:solidFill>
                <a:latin typeface="Arial"/>
                <a:ea typeface="Arial"/>
                <a:cs typeface="Arial"/>
                <a:sym typeface="Arial"/>
              </a:rPr>
              <a:t>nalyze</a:t>
            </a:r>
            <a:r>
              <a:rPr lang="en" sz="5900">
                <a:latin typeface="Arial"/>
                <a:ea typeface="Arial"/>
                <a:cs typeface="Arial"/>
                <a:sym typeface="Arial"/>
              </a:rPr>
              <a:t>  Data</a:t>
            </a:r>
            <a:br>
              <a:rPr lang="en" sz="5000">
                <a:latin typeface="Arial"/>
                <a:ea typeface="Arial"/>
                <a:cs typeface="Arial"/>
                <a:sym typeface="Arial"/>
              </a:rPr>
            </a:br>
            <a:br>
              <a:rPr lang="en"/>
            </a:br>
            <a:r>
              <a:rPr lang="en"/>
              <a:t> </a:t>
            </a:r>
            <a:br>
              <a:rPr lang="en"/>
            </a:br>
            <a:r>
              <a:rPr lang="en" sz="2400"/>
              <a:t> </a:t>
            </a:r>
            <a:endParaRPr sz="2400"/>
          </a:p>
        </p:txBody>
      </p:sp>
      <p:sp>
        <p:nvSpPr>
          <p:cNvPr id="227" name="Google Shape;227;p37"/>
          <p:cNvSpPr txBox="1"/>
          <p:nvPr>
            <p:ph idx="1" type="body"/>
          </p:nvPr>
        </p:nvSpPr>
        <p:spPr>
          <a:xfrm>
            <a:off x="2129700" y="2311870"/>
            <a:ext cx="4884600" cy="1773600"/>
          </a:xfrm>
          <a:prstGeom prst="rect">
            <a:avLst/>
          </a:prstGeom>
          <a:noFill/>
          <a:ln>
            <a:noFill/>
          </a:ln>
        </p:spPr>
        <p:txBody>
          <a:bodyPr anchorCtr="0" anchor="t" bIns="34275" lIns="68575" spcFirstLastPara="1" rIns="68575" wrap="square" tIns="34275">
            <a:normAutofit/>
          </a:bodyPr>
          <a:lstStyle/>
          <a:p>
            <a:pPr indent="0" lvl="0" marL="0" rtl="0" algn="l">
              <a:lnSpc>
                <a:spcPct val="70000"/>
              </a:lnSpc>
              <a:spcBef>
                <a:spcPts val="0"/>
              </a:spcBef>
              <a:spcAft>
                <a:spcPts val="0"/>
              </a:spcAft>
              <a:buClr>
                <a:srgbClr val="888888"/>
              </a:buClr>
              <a:buSzPts val="1628"/>
              <a:buNone/>
            </a:pPr>
            <a:r>
              <a:t/>
            </a:r>
            <a:endParaRPr sz="1427"/>
          </a:p>
          <a:p>
            <a:pPr indent="0" lvl="0" marL="0" rtl="0" algn="l">
              <a:lnSpc>
                <a:spcPct val="130000"/>
              </a:lnSpc>
              <a:spcBef>
                <a:spcPts val="800"/>
              </a:spcBef>
              <a:spcAft>
                <a:spcPts val="0"/>
              </a:spcAft>
              <a:buClr>
                <a:srgbClr val="888888"/>
              </a:buClr>
              <a:buSzPts val="1628"/>
              <a:buNone/>
            </a:pPr>
            <a:r>
              <a:t/>
            </a:r>
            <a:endParaRPr sz="1427"/>
          </a:p>
          <a:p>
            <a:pPr indent="0" lvl="0" marL="0" rtl="0" algn="ctr">
              <a:lnSpc>
                <a:spcPct val="130000"/>
              </a:lnSpc>
              <a:spcBef>
                <a:spcPts val="800"/>
              </a:spcBef>
              <a:spcAft>
                <a:spcPts val="0"/>
              </a:spcAft>
              <a:buClr>
                <a:srgbClr val="888888"/>
              </a:buClr>
              <a:buSzPts val="1628"/>
              <a:buNone/>
            </a:pPr>
            <a:r>
              <a:rPr lang="en" sz="2051"/>
              <a:t>Analyze </a:t>
            </a:r>
            <a:r>
              <a:rPr lang="en" sz="1586"/>
              <a:t>Combine data, Explain and Visualize.</a:t>
            </a:r>
            <a:endParaRPr sz="1586"/>
          </a:p>
          <a:p>
            <a:pPr indent="0" lvl="0" marL="0" rtl="0" algn="l">
              <a:lnSpc>
                <a:spcPct val="70000"/>
              </a:lnSpc>
              <a:spcBef>
                <a:spcPts val="800"/>
              </a:spcBef>
              <a:spcAft>
                <a:spcPts val="0"/>
              </a:spcAft>
              <a:buClr>
                <a:srgbClr val="888888"/>
              </a:buClr>
              <a:buSzPts val="1628"/>
              <a:buNone/>
            </a:pPr>
            <a:r>
              <a:t/>
            </a:r>
            <a:endParaRPr sz="1427"/>
          </a:p>
          <a:p>
            <a:pPr indent="0" lvl="0" marL="0" rtl="0" algn="l">
              <a:lnSpc>
                <a:spcPct val="70000"/>
              </a:lnSpc>
              <a:spcBef>
                <a:spcPts val="800"/>
              </a:spcBef>
              <a:spcAft>
                <a:spcPts val="0"/>
              </a:spcAft>
              <a:buClr>
                <a:srgbClr val="888888"/>
              </a:buClr>
              <a:buSzPts val="1395"/>
              <a:buNone/>
            </a:pPr>
            <a:r>
              <a:t/>
            </a:r>
            <a:endParaRPr sz="1195"/>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FD7B"/>
        </a:solidFill>
      </p:bgPr>
    </p:bg>
    <p:spTree>
      <p:nvGrpSpPr>
        <p:cNvPr id="231" name="Shape 231"/>
        <p:cNvGrpSpPr/>
        <p:nvPr/>
      </p:nvGrpSpPr>
      <p:grpSpPr>
        <a:xfrm>
          <a:off x="0" y="0"/>
          <a:ext cx="0" cy="0"/>
          <a:chOff x="0" y="0"/>
          <a:chExt cx="0" cy="0"/>
        </a:xfrm>
      </p:grpSpPr>
      <p:sp>
        <p:nvSpPr>
          <p:cNvPr id="232" name="Google Shape;232;p38"/>
          <p:cNvSpPr txBox="1"/>
          <p:nvPr>
            <p:ph type="title"/>
          </p:nvPr>
        </p:nvSpPr>
        <p:spPr>
          <a:xfrm>
            <a:off x="500953" y="118142"/>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400"/>
              <a:buFont typeface="BIZ UDPMincho"/>
              <a:buNone/>
            </a:pPr>
            <a:r>
              <a:rPr b="1" lang="en" sz="2400">
                <a:latin typeface="BIZ UDPMincho"/>
                <a:ea typeface="BIZ UDPMincho"/>
                <a:cs typeface="BIZ UDPMincho"/>
                <a:sym typeface="BIZ UDPMincho"/>
              </a:rPr>
              <a:t>Analyze – User type </a:t>
            </a:r>
            <a:endParaRPr b="1" sz="2400">
              <a:latin typeface="BIZ UDPMincho"/>
              <a:ea typeface="BIZ UDPMincho"/>
              <a:cs typeface="BIZ UDPMincho"/>
              <a:sym typeface="BIZ UDPMincho"/>
            </a:endParaRPr>
          </a:p>
        </p:txBody>
      </p:sp>
      <p:sp>
        <p:nvSpPr>
          <p:cNvPr id="233" name="Google Shape;233;p38"/>
          <p:cNvSpPr txBox="1"/>
          <p:nvPr>
            <p:ph idx="1" type="body"/>
          </p:nvPr>
        </p:nvSpPr>
        <p:spPr>
          <a:xfrm>
            <a:off x="653353" y="998220"/>
            <a:ext cx="7886700" cy="911485"/>
          </a:xfrm>
          <a:prstGeom prst="rect">
            <a:avLst/>
          </a:prstGeom>
          <a:noFill/>
          <a:ln>
            <a:noFill/>
          </a:ln>
        </p:spPr>
        <p:txBody>
          <a:bodyPr anchorCtr="0" anchor="t" bIns="34275" lIns="68575" spcFirstLastPara="1" rIns="68575" wrap="square" tIns="34275">
            <a:normAutofit fontScale="92500"/>
          </a:bodyPr>
          <a:lstStyle/>
          <a:p>
            <a:pPr indent="-181927" lvl="0" marL="177800" rtl="0" algn="l">
              <a:lnSpc>
                <a:spcPct val="90000"/>
              </a:lnSpc>
              <a:spcBef>
                <a:spcPts val="0"/>
              </a:spcBef>
              <a:spcAft>
                <a:spcPts val="0"/>
              </a:spcAft>
              <a:buClr>
                <a:schemeClr val="dk1"/>
              </a:buClr>
              <a:buSzPct val="100000"/>
              <a:buChar char="•"/>
            </a:pPr>
            <a:r>
              <a:rPr lang="en" sz="1800"/>
              <a:t>Big </a:t>
            </a:r>
            <a:r>
              <a:rPr lang="en" sz="1800">
                <a:solidFill>
                  <a:srgbClr val="E204A3"/>
                </a:solidFill>
              </a:rPr>
              <a:t>growth in casual rider </a:t>
            </a:r>
            <a:r>
              <a:rPr lang="en" sz="1800"/>
              <a:t>since 2020, while member usage taken a hit due to Covid. </a:t>
            </a:r>
            <a:endParaRPr/>
          </a:p>
          <a:p>
            <a:pPr indent="-181927" lvl="0" marL="177800" rtl="0" algn="l">
              <a:lnSpc>
                <a:spcPct val="90000"/>
              </a:lnSpc>
              <a:spcBef>
                <a:spcPts val="800"/>
              </a:spcBef>
              <a:spcAft>
                <a:spcPts val="0"/>
              </a:spcAft>
              <a:buClr>
                <a:schemeClr val="dk1"/>
              </a:buClr>
              <a:buSzPct val="100000"/>
              <a:buChar char="•"/>
            </a:pPr>
            <a:r>
              <a:rPr lang="en" sz="1800"/>
              <a:t>This casual rider growth means the contribution of our customer has change over years, and now we want to convert this </a:t>
            </a:r>
            <a:r>
              <a:rPr lang="en" sz="1800">
                <a:solidFill>
                  <a:srgbClr val="E204A3"/>
                </a:solidFill>
              </a:rPr>
              <a:t>new group of casual rider </a:t>
            </a:r>
            <a:r>
              <a:rPr lang="en" sz="1800"/>
              <a:t>into long-tern member.</a:t>
            </a:r>
            <a:endParaRPr/>
          </a:p>
        </p:txBody>
      </p:sp>
      <p:pic>
        <p:nvPicPr>
          <p:cNvPr id="234" name="Google Shape;234;p38"/>
          <p:cNvPicPr preferRelativeResize="0"/>
          <p:nvPr/>
        </p:nvPicPr>
        <p:blipFill rotWithShape="1">
          <a:blip r:embed="rId3">
            <a:alphaModFix/>
          </a:blip>
          <a:srcRect b="0" l="0" r="0" t="0"/>
          <a:stretch/>
        </p:blipFill>
        <p:spPr>
          <a:xfrm>
            <a:off x="267920" y="2117911"/>
            <a:ext cx="4310804" cy="2836825"/>
          </a:xfrm>
          <a:prstGeom prst="rect">
            <a:avLst/>
          </a:prstGeom>
          <a:noFill/>
          <a:ln>
            <a:noFill/>
          </a:ln>
        </p:spPr>
      </p:pic>
      <p:pic>
        <p:nvPicPr>
          <p:cNvPr id="235" name="Google Shape;235;p38"/>
          <p:cNvPicPr preferRelativeResize="0"/>
          <p:nvPr/>
        </p:nvPicPr>
        <p:blipFill rotWithShape="1">
          <a:blip r:embed="rId4">
            <a:alphaModFix/>
          </a:blip>
          <a:srcRect b="0" l="0" r="0" t="0"/>
          <a:stretch/>
        </p:blipFill>
        <p:spPr>
          <a:xfrm>
            <a:off x="4695538" y="2117911"/>
            <a:ext cx="4310804" cy="2836825"/>
          </a:xfrm>
          <a:prstGeom prst="rect">
            <a:avLst/>
          </a:prstGeom>
          <a:noFill/>
          <a:ln>
            <a:noFill/>
          </a:ln>
        </p:spPr>
      </p:pic>
      <p:cxnSp>
        <p:nvCxnSpPr>
          <p:cNvPr id="236" name="Google Shape;236;p38"/>
          <p:cNvCxnSpPr/>
          <p:nvPr/>
        </p:nvCxnSpPr>
        <p:spPr>
          <a:xfrm>
            <a:off x="7758953" y="2991971"/>
            <a:ext cx="0" cy="1290917"/>
          </a:xfrm>
          <a:prstGeom prst="straightConnector1">
            <a:avLst/>
          </a:prstGeom>
          <a:noFill/>
          <a:ln cap="flat" cmpd="sng" w="28575">
            <a:solidFill>
              <a:srgbClr val="E204A3"/>
            </a:solidFill>
            <a:prstDash val="dot"/>
            <a:miter lim="800000"/>
            <a:headEnd len="sm" w="sm" type="none"/>
            <a:tailEnd len="sm" w="sm" type="none"/>
          </a:ln>
        </p:spPr>
      </p:cxnSp>
      <p:cxnSp>
        <p:nvCxnSpPr>
          <p:cNvPr id="237" name="Google Shape;237;p38"/>
          <p:cNvCxnSpPr/>
          <p:nvPr/>
        </p:nvCxnSpPr>
        <p:spPr>
          <a:xfrm>
            <a:off x="8794376" y="2991971"/>
            <a:ext cx="0" cy="1290917"/>
          </a:xfrm>
          <a:prstGeom prst="straightConnector1">
            <a:avLst/>
          </a:prstGeom>
          <a:noFill/>
          <a:ln cap="flat" cmpd="sng" w="28575">
            <a:solidFill>
              <a:srgbClr val="E204A3"/>
            </a:solidFill>
            <a:prstDash val="dot"/>
            <a:miter lim="800000"/>
            <a:headEnd len="sm" w="sm" type="none"/>
            <a:tailEnd len="sm" w="sm"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FD7B"/>
        </a:solidFill>
      </p:bgPr>
    </p:bg>
    <p:spTree>
      <p:nvGrpSpPr>
        <p:cNvPr id="242" name="Shape 242"/>
        <p:cNvGrpSpPr/>
        <p:nvPr/>
      </p:nvGrpSpPr>
      <p:grpSpPr>
        <a:xfrm>
          <a:off x="0" y="0"/>
          <a:ext cx="0" cy="0"/>
          <a:chOff x="0" y="0"/>
          <a:chExt cx="0" cy="0"/>
        </a:xfrm>
      </p:grpSpPr>
      <p:sp>
        <p:nvSpPr>
          <p:cNvPr id="243" name="Google Shape;243;p39"/>
          <p:cNvSpPr txBox="1"/>
          <p:nvPr>
            <p:ph type="title"/>
          </p:nvPr>
        </p:nvSpPr>
        <p:spPr>
          <a:xfrm>
            <a:off x="500953" y="209582"/>
            <a:ext cx="7886700" cy="839288"/>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400"/>
              <a:buFont typeface="BIZ UDPMincho"/>
              <a:buNone/>
            </a:pPr>
            <a:r>
              <a:rPr b="1" lang="en" sz="2400">
                <a:latin typeface="BIZ UDPMincho"/>
                <a:ea typeface="BIZ UDPMincho"/>
                <a:cs typeface="BIZ UDPMincho"/>
                <a:sym typeface="BIZ UDPMincho"/>
              </a:rPr>
              <a:t>Analyze – Usage rate in a day (trend) </a:t>
            </a:r>
            <a:endParaRPr b="1" sz="2400">
              <a:latin typeface="BIZ UDPMincho"/>
              <a:ea typeface="BIZ UDPMincho"/>
              <a:cs typeface="BIZ UDPMincho"/>
              <a:sym typeface="BIZ UDPMincho"/>
            </a:endParaRPr>
          </a:p>
        </p:txBody>
      </p:sp>
      <p:sp>
        <p:nvSpPr>
          <p:cNvPr id="244" name="Google Shape;244;p39"/>
          <p:cNvSpPr txBox="1"/>
          <p:nvPr>
            <p:ph idx="1" type="body"/>
          </p:nvPr>
        </p:nvSpPr>
        <p:spPr>
          <a:xfrm>
            <a:off x="653353" y="1048870"/>
            <a:ext cx="7886700" cy="3745006"/>
          </a:xfrm>
          <a:prstGeom prst="rect">
            <a:avLst/>
          </a:prstGeom>
          <a:noFill/>
          <a:ln>
            <a:noFill/>
          </a:ln>
        </p:spPr>
        <p:txBody>
          <a:bodyPr anchorCtr="0" anchor="t" bIns="34275" lIns="68575" spcFirstLastPara="1" rIns="68575" wrap="square" tIns="34275">
            <a:normAutofit/>
          </a:bodyPr>
          <a:lstStyle/>
          <a:p>
            <a:pPr indent="-177800" lvl="0" marL="177800" rtl="0" algn="l">
              <a:lnSpc>
                <a:spcPct val="90000"/>
              </a:lnSpc>
              <a:spcBef>
                <a:spcPts val="0"/>
              </a:spcBef>
              <a:spcAft>
                <a:spcPts val="0"/>
              </a:spcAft>
              <a:buClr>
                <a:schemeClr val="dk1"/>
              </a:buClr>
              <a:buSzPts val="1800"/>
              <a:buChar char="•"/>
            </a:pPr>
            <a:r>
              <a:rPr lang="en" sz="1800"/>
              <a:t>We can also see the different from past years data, our target group like to ride a little latter in the day around </a:t>
            </a:r>
            <a:r>
              <a:rPr lang="en" sz="1800">
                <a:solidFill>
                  <a:srgbClr val="E204A3"/>
                </a:solidFill>
              </a:rPr>
              <a:t>afternoon</a:t>
            </a:r>
            <a:r>
              <a:rPr lang="en" sz="1800"/>
              <a:t>, with one obvious </a:t>
            </a:r>
            <a:r>
              <a:rPr lang="en" sz="1800">
                <a:solidFill>
                  <a:srgbClr val="E204A3"/>
                </a:solidFill>
              </a:rPr>
              <a:t>peak at 5 PM</a:t>
            </a:r>
            <a:r>
              <a:rPr lang="en" sz="1800"/>
              <a:t>, which might indicate the customer are more likely to use the bike for </a:t>
            </a:r>
            <a:r>
              <a:rPr lang="en" sz="1800">
                <a:solidFill>
                  <a:srgbClr val="E204A3"/>
                </a:solidFill>
              </a:rPr>
              <a:t>one way</a:t>
            </a:r>
            <a:r>
              <a:rPr lang="en" sz="1800"/>
              <a:t> instead of round trip.</a:t>
            </a:r>
            <a:br>
              <a:rPr lang="en"/>
            </a:br>
            <a:endParaRPr/>
          </a:p>
        </p:txBody>
      </p:sp>
      <p:pic>
        <p:nvPicPr>
          <p:cNvPr id="245" name="Google Shape;245;p39"/>
          <p:cNvPicPr preferRelativeResize="0"/>
          <p:nvPr/>
        </p:nvPicPr>
        <p:blipFill rotWithShape="1">
          <a:blip r:embed="rId3">
            <a:alphaModFix/>
          </a:blip>
          <a:srcRect b="0" l="0" r="0" t="0"/>
          <a:stretch/>
        </p:blipFill>
        <p:spPr>
          <a:xfrm>
            <a:off x="244054" y="2407089"/>
            <a:ext cx="4350060" cy="2610036"/>
          </a:xfrm>
          <a:prstGeom prst="rect">
            <a:avLst/>
          </a:prstGeom>
          <a:noFill/>
          <a:ln>
            <a:noFill/>
          </a:ln>
        </p:spPr>
      </p:pic>
      <p:pic>
        <p:nvPicPr>
          <p:cNvPr id="246" name="Google Shape;246;p39"/>
          <p:cNvPicPr preferRelativeResize="0"/>
          <p:nvPr/>
        </p:nvPicPr>
        <p:blipFill rotWithShape="1">
          <a:blip r:embed="rId4">
            <a:alphaModFix/>
          </a:blip>
          <a:srcRect b="0" l="0" r="0" t="0"/>
          <a:stretch/>
        </p:blipFill>
        <p:spPr>
          <a:xfrm>
            <a:off x="4706274" y="2407089"/>
            <a:ext cx="4350060" cy="2610036"/>
          </a:xfrm>
          <a:prstGeom prst="rect">
            <a:avLst/>
          </a:prstGeom>
          <a:noFill/>
          <a:ln>
            <a:noFill/>
          </a:ln>
        </p:spPr>
      </p:pic>
      <p:cxnSp>
        <p:nvCxnSpPr>
          <p:cNvPr id="247" name="Google Shape;247;p39"/>
          <p:cNvCxnSpPr/>
          <p:nvPr/>
        </p:nvCxnSpPr>
        <p:spPr>
          <a:xfrm>
            <a:off x="7920318" y="3388659"/>
            <a:ext cx="0" cy="1156451"/>
          </a:xfrm>
          <a:prstGeom prst="straightConnector1">
            <a:avLst/>
          </a:prstGeom>
          <a:noFill/>
          <a:ln cap="flat" cmpd="sng" w="57150">
            <a:solidFill>
              <a:srgbClr val="E204A3"/>
            </a:solidFill>
            <a:prstDash val="solid"/>
            <a:miter lim="800000"/>
            <a:headEnd len="sm" w="sm" type="none"/>
            <a:tailEnd len="med" w="med" type="triangle"/>
          </a:ln>
        </p:spPr>
      </p:cxnSp>
      <p:cxnSp>
        <p:nvCxnSpPr>
          <p:cNvPr id="248" name="Google Shape;248;p39"/>
          <p:cNvCxnSpPr/>
          <p:nvPr/>
        </p:nvCxnSpPr>
        <p:spPr>
          <a:xfrm>
            <a:off x="2502655" y="3388659"/>
            <a:ext cx="0" cy="1156451"/>
          </a:xfrm>
          <a:prstGeom prst="straightConnector1">
            <a:avLst/>
          </a:prstGeom>
          <a:noFill/>
          <a:ln cap="flat" cmpd="sng" w="57150">
            <a:solidFill>
              <a:srgbClr val="E204A3"/>
            </a:solidFill>
            <a:prstDash val="solid"/>
            <a:miter lim="800000"/>
            <a:headEnd len="sm" w="sm" type="none"/>
            <a:tailEnd len="med" w="med" type="triangle"/>
          </a:ln>
        </p:spPr>
      </p:cxnSp>
      <p:cxnSp>
        <p:nvCxnSpPr>
          <p:cNvPr id="249" name="Google Shape;249;p39"/>
          <p:cNvCxnSpPr/>
          <p:nvPr/>
        </p:nvCxnSpPr>
        <p:spPr>
          <a:xfrm>
            <a:off x="3494668" y="3388659"/>
            <a:ext cx="0" cy="1156451"/>
          </a:xfrm>
          <a:prstGeom prst="straightConnector1">
            <a:avLst/>
          </a:prstGeom>
          <a:noFill/>
          <a:ln cap="flat" cmpd="sng" w="57150">
            <a:solidFill>
              <a:srgbClr val="E204A3"/>
            </a:solidFill>
            <a:prstDash val="solid"/>
            <a:miter lim="800000"/>
            <a:headEnd len="sm" w="sm"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FD7B"/>
        </a:solidFill>
      </p:bgPr>
    </p:bg>
    <p:spTree>
      <p:nvGrpSpPr>
        <p:cNvPr id="253" name="Shape 253"/>
        <p:cNvGrpSpPr/>
        <p:nvPr/>
      </p:nvGrpSpPr>
      <p:grpSpPr>
        <a:xfrm>
          <a:off x="0" y="0"/>
          <a:ext cx="0" cy="0"/>
          <a:chOff x="0" y="0"/>
          <a:chExt cx="0" cy="0"/>
        </a:xfrm>
      </p:grpSpPr>
      <p:sp>
        <p:nvSpPr>
          <p:cNvPr id="254" name="Google Shape;254;p40"/>
          <p:cNvSpPr txBox="1"/>
          <p:nvPr>
            <p:ph type="title"/>
          </p:nvPr>
        </p:nvSpPr>
        <p:spPr>
          <a:xfrm>
            <a:off x="500953" y="83075"/>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400"/>
              <a:buFont typeface="BIZ UDPMincho"/>
              <a:buNone/>
            </a:pPr>
            <a:r>
              <a:rPr b="1" lang="en" sz="2400">
                <a:latin typeface="BIZ UDPMincho"/>
                <a:ea typeface="BIZ UDPMincho"/>
                <a:cs typeface="BIZ UDPMincho"/>
                <a:sym typeface="BIZ UDPMincho"/>
              </a:rPr>
              <a:t>Analyze – Usage rate in a week</a:t>
            </a:r>
            <a:endParaRPr b="1" sz="2400">
              <a:latin typeface="BIZ UDPMincho"/>
              <a:ea typeface="BIZ UDPMincho"/>
              <a:cs typeface="BIZ UDPMincho"/>
              <a:sym typeface="BIZ UDPMincho"/>
            </a:endParaRPr>
          </a:p>
        </p:txBody>
      </p:sp>
      <p:sp>
        <p:nvSpPr>
          <p:cNvPr id="255" name="Google Shape;255;p40"/>
          <p:cNvSpPr txBox="1"/>
          <p:nvPr>
            <p:ph idx="1" type="body"/>
          </p:nvPr>
        </p:nvSpPr>
        <p:spPr>
          <a:xfrm>
            <a:off x="653353" y="957397"/>
            <a:ext cx="7886700" cy="3590122"/>
          </a:xfrm>
          <a:prstGeom prst="rect">
            <a:avLst/>
          </a:prstGeom>
          <a:noFill/>
          <a:ln>
            <a:noFill/>
          </a:ln>
        </p:spPr>
        <p:txBody>
          <a:bodyPr anchorCtr="0" anchor="t" bIns="34275" lIns="68575" spcFirstLastPara="1" rIns="68575" wrap="square" tIns="34275">
            <a:normAutofit/>
          </a:bodyPr>
          <a:lstStyle/>
          <a:p>
            <a:pPr indent="-177800" lvl="0" marL="177800" rtl="0" algn="l">
              <a:lnSpc>
                <a:spcPct val="90000"/>
              </a:lnSpc>
              <a:spcBef>
                <a:spcPts val="0"/>
              </a:spcBef>
              <a:spcAft>
                <a:spcPts val="0"/>
              </a:spcAft>
              <a:buClr>
                <a:schemeClr val="dk1"/>
              </a:buClr>
              <a:buSzPts val="1800"/>
              <a:buChar char="•"/>
            </a:pPr>
            <a:r>
              <a:rPr lang="en" sz="1800"/>
              <a:t>Compare to member, most of </a:t>
            </a:r>
            <a:r>
              <a:rPr lang="en" sz="1800">
                <a:solidFill>
                  <a:srgbClr val="E204A3"/>
                </a:solidFill>
              </a:rPr>
              <a:t>casual rider use the bike on weekend</a:t>
            </a:r>
            <a:r>
              <a:rPr lang="en" sz="1800"/>
              <a:t>, likely for recreation purpose. </a:t>
            </a:r>
            <a:endParaRPr/>
          </a:p>
          <a:p>
            <a:pPr indent="-177800" lvl="0" marL="177800" rtl="0" algn="l">
              <a:lnSpc>
                <a:spcPct val="90000"/>
              </a:lnSpc>
              <a:spcBef>
                <a:spcPts val="800"/>
              </a:spcBef>
              <a:spcAft>
                <a:spcPts val="0"/>
              </a:spcAft>
              <a:buClr>
                <a:schemeClr val="dk1"/>
              </a:buClr>
              <a:buSzPts val="1800"/>
              <a:buChar char="•"/>
            </a:pPr>
            <a:r>
              <a:rPr lang="en" sz="1800"/>
              <a:t>This also mean </a:t>
            </a:r>
            <a:r>
              <a:rPr lang="en" sz="1800">
                <a:solidFill>
                  <a:srgbClr val="E204A3"/>
                </a:solidFill>
              </a:rPr>
              <a:t>casual rider </a:t>
            </a:r>
            <a:r>
              <a:rPr lang="en" sz="1800"/>
              <a:t>might </a:t>
            </a:r>
            <a:r>
              <a:rPr lang="en" sz="1800">
                <a:solidFill>
                  <a:srgbClr val="E204A3"/>
                </a:solidFill>
              </a:rPr>
              <a:t>not use the bike as often</a:t>
            </a:r>
            <a:r>
              <a:rPr lang="en" sz="1800"/>
              <a:t> as member does.</a:t>
            </a:r>
            <a:br>
              <a:rPr lang="en"/>
            </a:br>
            <a:endParaRPr/>
          </a:p>
        </p:txBody>
      </p:sp>
      <p:pic>
        <p:nvPicPr>
          <p:cNvPr id="256" name="Google Shape;256;p40"/>
          <p:cNvPicPr preferRelativeResize="0"/>
          <p:nvPr/>
        </p:nvPicPr>
        <p:blipFill rotWithShape="1">
          <a:blip r:embed="rId3">
            <a:alphaModFix/>
          </a:blip>
          <a:srcRect b="0" l="0" r="0" t="0"/>
          <a:stretch/>
        </p:blipFill>
        <p:spPr>
          <a:xfrm>
            <a:off x="500953" y="2283781"/>
            <a:ext cx="3913094" cy="2755356"/>
          </a:xfrm>
          <a:prstGeom prst="rect">
            <a:avLst/>
          </a:prstGeom>
          <a:noFill/>
          <a:ln>
            <a:noFill/>
          </a:ln>
        </p:spPr>
      </p:pic>
      <p:pic>
        <p:nvPicPr>
          <p:cNvPr id="257" name="Google Shape;257;p40"/>
          <p:cNvPicPr preferRelativeResize="0"/>
          <p:nvPr/>
        </p:nvPicPr>
        <p:blipFill rotWithShape="1">
          <a:blip r:embed="rId4">
            <a:alphaModFix/>
          </a:blip>
          <a:srcRect b="0" l="0" r="0" t="0"/>
          <a:stretch/>
        </p:blipFill>
        <p:spPr>
          <a:xfrm>
            <a:off x="4779359" y="2283781"/>
            <a:ext cx="3913094" cy="275535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FD7B"/>
        </a:solidFill>
      </p:bgPr>
    </p:bg>
    <p:spTree>
      <p:nvGrpSpPr>
        <p:cNvPr id="261" name="Shape 261"/>
        <p:cNvGrpSpPr/>
        <p:nvPr/>
      </p:nvGrpSpPr>
      <p:grpSpPr>
        <a:xfrm>
          <a:off x="0" y="0"/>
          <a:ext cx="0" cy="0"/>
          <a:chOff x="0" y="0"/>
          <a:chExt cx="0" cy="0"/>
        </a:xfrm>
      </p:grpSpPr>
      <p:sp>
        <p:nvSpPr>
          <p:cNvPr id="262" name="Google Shape;262;p41"/>
          <p:cNvSpPr txBox="1"/>
          <p:nvPr>
            <p:ph type="title"/>
          </p:nvPr>
        </p:nvSpPr>
        <p:spPr>
          <a:xfrm>
            <a:off x="500953" y="209582"/>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400"/>
              <a:buFont typeface="BIZ UDPMincho"/>
              <a:buNone/>
            </a:pPr>
            <a:r>
              <a:rPr b="1" lang="en" sz="2400">
                <a:latin typeface="BIZ UDPMincho"/>
                <a:ea typeface="BIZ UDPMincho"/>
                <a:cs typeface="BIZ UDPMincho"/>
                <a:sym typeface="BIZ UDPMincho"/>
              </a:rPr>
              <a:t>Analyze – Usage rate in a day</a:t>
            </a:r>
            <a:endParaRPr b="1" sz="2400">
              <a:latin typeface="BIZ UDPMincho"/>
              <a:ea typeface="BIZ UDPMincho"/>
              <a:cs typeface="BIZ UDPMincho"/>
              <a:sym typeface="BIZ UDPMincho"/>
            </a:endParaRPr>
          </a:p>
        </p:txBody>
      </p:sp>
      <p:sp>
        <p:nvSpPr>
          <p:cNvPr id="263" name="Google Shape;263;p41"/>
          <p:cNvSpPr txBox="1"/>
          <p:nvPr>
            <p:ph idx="1" type="body"/>
          </p:nvPr>
        </p:nvSpPr>
        <p:spPr>
          <a:xfrm>
            <a:off x="653353" y="1065321"/>
            <a:ext cx="7886700" cy="3728556"/>
          </a:xfrm>
          <a:prstGeom prst="rect">
            <a:avLst/>
          </a:prstGeom>
          <a:noFill/>
          <a:ln>
            <a:noFill/>
          </a:ln>
        </p:spPr>
        <p:txBody>
          <a:bodyPr anchorCtr="0" anchor="t" bIns="34275" lIns="68575" spcFirstLastPara="1" rIns="68575" wrap="square" tIns="34275">
            <a:normAutofit/>
          </a:bodyPr>
          <a:lstStyle/>
          <a:p>
            <a:pPr indent="-177800" lvl="0" marL="177800" rtl="0" algn="l">
              <a:lnSpc>
                <a:spcPct val="90000"/>
              </a:lnSpc>
              <a:spcBef>
                <a:spcPts val="0"/>
              </a:spcBef>
              <a:spcAft>
                <a:spcPts val="0"/>
              </a:spcAft>
              <a:buClr>
                <a:schemeClr val="dk1"/>
              </a:buClr>
              <a:buSzPts val="1800"/>
              <a:buChar char="•"/>
            </a:pPr>
            <a:r>
              <a:rPr lang="en" sz="1800"/>
              <a:t>Different peek hour in a day also support our speculation: Most casual rider use the bike on </a:t>
            </a:r>
            <a:r>
              <a:rPr lang="en" sz="1800">
                <a:solidFill>
                  <a:srgbClr val="E204A3"/>
                </a:solidFill>
              </a:rPr>
              <a:t>weekend/ after work</a:t>
            </a:r>
            <a:r>
              <a:rPr lang="en" sz="1800"/>
              <a:t> for recreation activities.</a:t>
            </a:r>
            <a:br>
              <a:rPr lang="en" sz="1800"/>
            </a:br>
            <a:endParaRPr sz="1800"/>
          </a:p>
        </p:txBody>
      </p:sp>
      <p:pic>
        <p:nvPicPr>
          <p:cNvPr id="264" name="Google Shape;264;p41"/>
          <p:cNvPicPr preferRelativeResize="0"/>
          <p:nvPr/>
        </p:nvPicPr>
        <p:blipFill rotWithShape="1">
          <a:blip r:embed="rId3">
            <a:alphaModFix/>
          </a:blip>
          <a:srcRect b="0" l="0" r="0" t="0"/>
          <a:stretch/>
        </p:blipFill>
        <p:spPr>
          <a:xfrm>
            <a:off x="5141258" y="1969649"/>
            <a:ext cx="3936011" cy="2824228"/>
          </a:xfrm>
          <a:prstGeom prst="rect">
            <a:avLst/>
          </a:prstGeom>
          <a:noFill/>
          <a:ln>
            <a:noFill/>
          </a:ln>
        </p:spPr>
      </p:pic>
      <p:pic>
        <p:nvPicPr>
          <p:cNvPr id="265" name="Google Shape;265;p41"/>
          <p:cNvPicPr preferRelativeResize="0"/>
          <p:nvPr/>
        </p:nvPicPr>
        <p:blipFill rotWithShape="1">
          <a:blip r:embed="rId4">
            <a:alphaModFix/>
          </a:blip>
          <a:srcRect b="0" l="0" r="0" t="0"/>
          <a:stretch/>
        </p:blipFill>
        <p:spPr>
          <a:xfrm>
            <a:off x="167583" y="1969649"/>
            <a:ext cx="4821275" cy="282422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FD7B"/>
        </a:solidFill>
      </p:bgPr>
    </p:bg>
    <p:spTree>
      <p:nvGrpSpPr>
        <p:cNvPr id="269" name="Shape 269"/>
        <p:cNvGrpSpPr/>
        <p:nvPr/>
      </p:nvGrpSpPr>
      <p:grpSpPr>
        <a:xfrm>
          <a:off x="0" y="0"/>
          <a:ext cx="0" cy="0"/>
          <a:chOff x="0" y="0"/>
          <a:chExt cx="0" cy="0"/>
        </a:xfrm>
      </p:grpSpPr>
      <p:sp>
        <p:nvSpPr>
          <p:cNvPr id="270" name="Google Shape;270;p42"/>
          <p:cNvSpPr txBox="1"/>
          <p:nvPr>
            <p:ph idx="1" type="body"/>
          </p:nvPr>
        </p:nvSpPr>
        <p:spPr>
          <a:xfrm>
            <a:off x="653353" y="1203754"/>
            <a:ext cx="7886700" cy="3590122"/>
          </a:xfrm>
          <a:prstGeom prst="rect">
            <a:avLst/>
          </a:prstGeom>
          <a:noFill/>
          <a:ln>
            <a:noFill/>
          </a:ln>
        </p:spPr>
        <p:txBody>
          <a:bodyPr anchorCtr="0" anchor="t" bIns="34275" lIns="68575" spcFirstLastPara="1" rIns="68575" wrap="square" tIns="34275">
            <a:normAutofit/>
          </a:bodyPr>
          <a:lstStyle/>
          <a:p>
            <a:pPr indent="-171450" lvl="0" marL="177800" rtl="0" algn="l">
              <a:lnSpc>
                <a:spcPct val="90000"/>
              </a:lnSpc>
              <a:spcBef>
                <a:spcPts val="0"/>
              </a:spcBef>
              <a:spcAft>
                <a:spcPts val="0"/>
              </a:spcAft>
              <a:buClr>
                <a:schemeClr val="dk1"/>
              </a:buClr>
              <a:buSzPts val="2100"/>
              <a:buChar char="•"/>
            </a:pPr>
            <a:r>
              <a:rPr lang="en"/>
              <a:t>We also check the casual rider’s most used / visited station, which further confirm our speculation.</a:t>
            </a:r>
            <a:br>
              <a:rPr lang="en"/>
            </a:br>
            <a:endParaRPr/>
          </a:p>
        </p:txBody>
      </p:sp>
      <p:pic>
        <p:nvPicPr>
          <p:cNvPr id="271" name="Google Shape;271;p42"/>
          <p:cNvPicPr preferRelativeResize="0"/>
          <p:nvPr/>
        </p:nvPicPr>
        <p:blipFill rotWithShape="1">
          <a:blip r:embed="rId3">
            <a:alphaModFix/>
          </a:blip>
          <a:srcRect b="0" l="0" r="0" t="0"/>
          <a:stretch/>
        </p:blipFill>
        <p:spPr>
          <a:xfrm>
            <a:off x="4403390" y="3587973"/>
            <a:ext cx="1313143" cy="1313143"/>
          </a:xfrm>
          <a:prstGeom prst="rect">
            <a:avLst/>
          </a:prstGeom>
          <a:noFill/>
          <a:ln>
            <a:noFill/>
          </a:ln>
        </p:spPr>
      </p:pic>
      <p:sp>
        <p:nvSpPr>
          <p:cNvPr id="272" name="Google Shape;272;p42"/>
          <p:cNvSpPr txBox="1"/>
          <p:nvPr>
            <p:ph type="title"/>
          </p:nvPr>
        </p:nvSpPr>
        <p:spPr>
          <a:xfrm>
            <a:off x="500953" y="209582"/>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400"/>
              <a:buFont typeface="BIZ UDPMincho"/>
              <a:buNone/>
            </a:pPr>
            <a:r>
              <a:rPr b="1" lang="en" sz="2400">
                <a:latin typeface="BIZ UDPMincho"/>
                <a:ea typeface="BIZ UDPMincho"/>
                <a:cs typeface="BIZ UDPMincho"/>
                <a:sym typeface="BIZ UDPMincho"/>
              </a:rPr>
              <a:t>Analyze – Station popularity</a:t>
            </a:r>
            <a:endParaRPr b="1" sz="2400">
              <a:latin typeface="BIZ UDPMincho"/>
              <a:ea typeface="BIZ UDPMincho"/>
              <a:cs typeface="BIZ UDPMincho"/>
              <a:sym typeface="BIZ UDPMincho"/>
            </a:endParaRPr>
          </a:p>
        </p:txBody>
      </p:sp>
      <p:pic>
        <p:nvPicPr>
          <p:cNvPr id="273" name="Google Shape;273;p42"/>
          <p:cNvPicPr preferRelativeResize="0"/>
          <p:nvPr/>
        </p:nvPicPr>
        <p:blipFill rotWithShape="1">
          <a:blip r:embed="rId4">
            <a:alphaModFix/>
          </a:blip>
          <a:srcRect b="0" l="0" r="0" t="0"/>
          <a:stretch/>
        </p:blipFill>
        <p:spPr>
          <a:xfrm>
            <a:off x="4348593" y="2376974"/>
            <a:ext cx="1332634" cy="1332634"/>
          </a:xfrm>
          <a:prstGeom prst="rect">
            <a:avLst/>
          </a:prstGeom>
          <a:noFill/>
          <a:ln>
            <a:noFill/>
          </a:ln>
        </p:spPr>
      </p:pic>
      <p:pic>
        <p:nvPicPr>
          <p:cNvPr id="274" name="Google Shape;274;p42"/>
          <p:cNvPicPr preferRelativeResize="0"/>
          <p:nvPr/>
        </p:nvPicPr>
        <p:blipFill rotWithShape="1">
          <a:blip r:embed="rId5">
            <a:alphaModFix/>
          </a:blip>
          <a:srcRect b="32779" l="0" r="0" t="0"/>
          <a:stretch/>
        </p:blipFill>
        <p:spPr>
          <a:xfrm>
            <a:off x="0" y="2030465"/>
            <a:ext cx="2292299" cy="1540906"/>
          </a:xfrm>
          <a:prstGeom prst="rect">
            <a:avLst/>
          </a:prstGeom>
          <a:noFill/>
          <a:ln>
            <a:noFill/>
          </a:ln>
        </p:spPr>
      </p:pic>
      <p:pic>
        <p:nvPicPr>
          <p:cNvPr id="275" name="Google Shape;275;p42"/>
          <p:cNvPicPr preferRelativeResize="0"/>
          <p:nvPr/>
        </p:nvPicPr>
        <p:blipFill rotWithShape="1">
          <a:blip r:embed="rId6">
            <a:alphaModFix/>
          </a:blip>
          <a:srcRect b="0" l="0" r="0" t="0"/>
          <a:stretch/>
        </p:blipFill>
        <p:spPr>
          <a:xfrm>
            <a:off x="429137" y="3459550"/>
            <a:ext cx="1428750" cy="1428750"/>
          </a:xfrm>
          <a:prstGeom prst="rect">
            <a:avLst/>
          </a:prstGeom>
          <a:noFill/>
          <a:ln>
            <a:noFill/>
          </a:ln>
        </p:spPr>
      </p:pic>
      <p:sp>
        <p:nvSpPr>
          <p:cNvPr id="276" name="Google Shape;276;p42"/>
          <p:cNvSpPr txBox="1"/>
          <p:nvPr/>
        </p:nvSpPr>
        <p:spPr>
          <a:xfrm>
            <a:off x="5935344" y="2800918"/>
            <a:ext cx="1491047" cy="484748"/>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400">
                <a:solidFill>
                  <a:srgbClr val="000000"/>
                </a:solidFill>
                <a:latin typeface="Calibri"/>
                <a:ea typeface="Calibri"/>
                <a:cs typeface="Calibri"/>
                <a:sym typeface="Calibri"/>
              </a:rPr>
              <a:t>Millennium Park</a:t>
            </a:r>
            <a:endParaRPr sz="1100"/>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77" name="Google Shape;277;p42"/>
          <p:cNvSpPr txBox="1"/>
          <p:nvPr/>
        </p:nvSpPr>
        <p:spPr>
          <a:xfrm>
            <a:off x="2080779" y="2802484"/>
            <a:ext cx="1644362" cy="484748"/>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400">
                <a:solidFill>
                  <a:srgbClr val="000000"/>
                </a:solidFill>
                <a:latin typeface="Calibri"/>
                <a:ea typeface="Calibri"/>
                <a:cs typeface="Calibri"/>
                <a:sym typeface="Calibri"/>
              </a:rPr>
              <a:t>Theater on the Lake</a:t>
            </a:r>
            <a:endParaRPr sz="1100"/>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78" name="Google Shape;278;p42"/>
          <p:cNvSpPr txBox="1"/>
          <p:nvPr/>
        </p:nvSpPr>
        <p:spPr>
          <a:xfrm>
            <a:off x="5935345" y="4037464"/>
            <a:ext cx="1491046" cy="484748"/>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400">
                <a:solidFill>
                  <a:schemeClr val="dk1"/>
                </a:solidFill>
                <a:latin typeface="Calibri"/>
                <a:ea typeface="Calibri"/>
                <a:cs typeface="Calibri"/>
                <a:sym typeface="Calibri"/>
              </a:rPr>
              <a:t>Shedd Aquarium</a:t>
            </a:r>
            <a:endParaRPr sz="1100"/>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79" name="Google Shape;279;p42"/>
          <p:cNvSpPr txBox="1"/>
          <p:nvPr/>
        </p:nvSpPr>
        <p:spPr>
          <a:xfrm>
            <a:off x="2081677" y="4132523"/>
            <a:ext cx="3553691" cy="484748"/>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400">
                <a:solidFill>
                  <a:srgbClr val="000000"/>
                </a:solidFill>
                <a:latin typeface="Calibri"/>
                <a:ea typeface="Calibri"/>
                <a:cs typeface="Calibri"/>
                <a:sym typeface="Calibri"/>
              </a:rPr>
              <a:t>Adler Planetarium</a:t>
            </a:r>
            <a:endParaRPr sz="1100"/>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FD7B"/>
        </a:solidFill>
      </p:bgPr>
    </p:bg>
    <p:spTree>
      <p:nvGrpSpPr>
        <p:cNvPr id="283" name="Shape 283"/>
        <p:cNvGrpSpPr/>
        <p:nvPr/>
      </p:nvGrpSpPr>
      <p:grpSpPr>
        <a:xfrm>
          <a:off x="0" y="0"/>
          <a:ext cx="0" cy="0"/>
          <a:chOff x="0" y="0"/>
          <a:chExt cx="0" cy="0"/>
        </a:xfrm>
      </p:grpSpPr>
      <p:sp>
        <p:nvSpPr>
          <p:cNvPr id="284" name="Google Shape;284;p43"/>
          <p:cNvSpPr txBox="1"/>
          <p:nvPr>
            <p:ph type="title"/>
          </p:nvPr>
        </p:nvSpPr>
        <p:spPr>
          <a:xfrm>
            <a:off x="500953" y="282826"/>
            <a:ext cx="7886700" cy="77797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400"/>
              <a:buFont typeface="BIZ UDPMincho"/>
              <a:buNone/>
            </a:pPr>
            <a:r>
              <a:rPr b="1" lang="en" sz="2400">
                <a:latin typeface="BIZ UDPMincho"/>
                <a:ea typeface="BIZ UDPMincho"/>
                <a:cs typeface="BIZ UDPMincho"/>
                <a:sym typeface="BIZ UDPMincho"/>
              </a:rPr>
              <a:t>Analyze – Ride Duration</a:t>
            </a:r>
            <a:endParaRPr b="1" sz="2400">
              <a:latin typeface="BIZ UDPMincho"/>
              <a:ea typeface="BIZ UDPMincho"/>
              <a:cs typeface="BIZ UDPMincho"/>
              <a:sym typeface="BIZ UDPMincho"/>
            </a:endParaRPr>
          </a:p>
        </p:txBody>
      </p:sp>
      <p:sp>
        <p:nvSpPr>
          <p:cNvPr id="285" name="Google Shape;285;p43"/>
          <p:cNvSpPr txBox="1"/>
          <p:nvPr>
            <p:ph idx="1" type="body"/>
          </p:nvPr>
        </p:nvSpPr>
        <p:spPr>
          <a:xfrm>
            <a:off x="653353" y="1114063"/>
            <a:ext cx="7886700" cy="3806324"/>
          </a:xfrm>
          <a:prstGeom prst="rect">
            <a:avLst/>
          </a:prstGeom>
          <a:noFill/>
          <a:ln>
            <a:noFill/>
          </a:ln>
        </p:spPr>
        <p:txBody>
          <a:bodyPr anchorCtr="0" anchor="t" bIns="34275" lIns="68575" spcFirstLastPara="1" rIns="68575" wrap="square" tIns="34275">
            <a:normAutofit/>
          </a:bodyPr>
          <a:lstStyle/>
          <a:p>
            <a:pPr indent="-177800" lvl="0" marL="177800" rtl="0" algn="l">
              <a:lnSpc>
                <a:spcPct val="90000"/>
              </a:lnSpc>
              <a:spcBef>
                <a:spcPts val="0"/>
              </a:spcBef>
              <a:spcAft>
                <a:spcPts val="0"/>
              </a:spcAft>
              <a:buClr>
                <a:schemeClr val="dk1"/>
              </a:buClr>
              <a:buSzPts val="1800"/>
              <a:buChar char="•"/>
            </a:pPr>
            <a:r>
              <a:rPr lang="en" sz="1800"/>
              <a:t>The average rides duration of </a:t>
            </a:r>
            <a:r>
              <a:rPr lang="en" sz="1800">
                <a:solidFill>
                  <a:srgbClr val="FA04B4"/>
                </a:solidFill>
              </a:rPr>
              <a:t>casual rider</a:t>
            </a:r>
            <a:r>
              <a:rPr lang="en" sz="1800"/>
              <a:t> is about </a:t>
            </a:r>
            <a:r>
              <a:rPr lang="en" sz="1800">
                <a:solidFill>
                  <a:srgbClr val="FA04B4"/>
                </a:solidFill>
              </a:rPr>
              <a:t>23 minutes</a:t>
            </a:r>
            <a:r>
              <a:rPr lang="en" sz="1800"/>
              <a:t>. The duration is getting shorter since 2018, and duration is slightly higher on weekends.</a:t>
            </a:r>
            <a:endParaRPr/>
          </a:p>
          <a:p>
            <a:pPr indent="-177800" lvl="0" marL="177800" rtl="0" algn="l">
              <a:lnSpc>
                <a:spcPct val="90000"/>
              </a:lnSpc>
              <a:spcBef>
                <a:spcPts val="800"/>
              </a:spcBef>
              <a:spcAft>
                <a:spcPts val="0"/>
              </a:spcAft>
              <a:buClr>
                <a:srgbClr val="FA04B4"/>
              </a:buClr>
              <a:buSzPts val="1800"/>
              <a:buChar char="•"/>
            </a:pPr>
            <a:r>
              <a:rPr lang="en" sz="1800">
                <a:solidFill>
                  <a:srgbClr val="FA04B4"/>
                </a:solidFill>
              </a:rPr>
              <a:t>Median point </a:t>
            </a:r>
            <a:r>
              <a:rPr lang="en" sz="1800"/>
              <a:t>of casual rider duration(past 12 months),</a:t>
            </a:r>
            <a:r>
              <a:rPr lang="en" sz="1800">
                <a:solidFill>
                  <a:srgbClr val="FA04B4"/>
                </a:solidFill>
              </a:rPr>
              <a:t>13 minutes </a:t>
            </a:r>
            <a:r>
              <a:rPr lang="en" sz="1800"/>
              <a:t>, is about the same as member average</a:t>
            </a:r>
            <a:r>
              <a:rPr lang="en" sz="1800"/>
              <a:t>, indicate </a:t>
            </a:r>
            <a:r>
              <a:rPr lang="en" sz="1800"/>
              <a:t>.</a:t>
            </a:r>
            <a:br>
              <a:rPr lang="en"/>
            </a:br>
            <a:endParaRPr/>
          </a:p>
        </p:txBody>
      </p:sp>
      <p:pic>
        <p:nvPicPr>
          <p:cNvPr id="286" name="Google Shape;286;p43"/>
          <p:cNvPicPr preferRelativeResize="0"/>
          <p:nvPr/>
        </p:nvPicPr>
        <p:blipFill rotWithShape="1">
          <a:blip r:embed="rId3">
            <a:alphaModFix/>
          </a:blip>
          <a:srcRect b="0" l="0" r="0" t="0"/>
          <a:stretch/>
        </p:blipFill>
        <p:spPr>
          <a:xfrm>
            <a:off x="391226" y="2330920"/>
            <a:ext cx="3861681" cy="2616095"/>
          </a:xfrm>
          <a:prstGeom prst="rect">
            <a:avLst/>
          </a:prstGeom>
          <a:noFill/>
          <a:ln>
            <a:noFill/>
          </a:ln>
        </p:spPr>
      </p:pic>
      <p:pic>
        <p:nvPicPr>
          <p:cNvPr id="287" name="Google Shape;287;p43"/>
          <p:cNvPicPr preferRelativeResize="0"/>
          <p:nvPr/>
        </p:nvPicPr>
        <p:blipFill rotWithShape="1">
          <a:blip r:embed="rId4">
            <a:alphaModFix/>
          </a:blip>
          <a:srcRect b="0" l="0" r="0" t="0"/>
          <a:stretch/>
        </p:blipFill>
        <p:spPr>
          <a:xfrm>
            <a:off x="4515035" y="2330920"/>
            <a:ext cx="4177418" cy="261609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6"/>
          <p:cNvSpPr txBox="1"/>
          <p:nvPr>
            <p:ph idx="1" type="body"/>
          </p:nvPr>
        </p:nvSpPr>
        <p:spPr>
          <a:xfrm>
            <a:off x="659130" y="893553"/>
            <a:ext cx="7886700" cy="3353429"/>
          </a:xfrm>
          <a:prstGeom prst="rect">
            <a:avLst/>
          </a:prstGeom>
          <a:solidFill>
            <a:schemeClr val="lt2">
              <a:alpha val="34901"/>
            </a:schemeClr>
          </a:solid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dk1"/>
              </a:buClr>
              <a:buSzPts val="1500"/>
              <a:buNone/>
            </a:pPr>
            <a:r>
              <a:rPr lang="en" sz="1500"/>
              <a:t>	</a:t>
            </a:r>
            <a:endParaRPr/>
          </a:p>
          <a:p>
            <a:pPr indent="0" lvl="0" marL="0" rtl="0" algn="l">
              <a:lnSpc>
                <a:spcPct val="75000"/>
              </a:lnSpc>
              <a:spcBef>
                <a:spcPts val="800"/>
              </a:spcBef>
              <a:spcAft>
                <a:spcPts val="0"/>
              </a:spcAft>
              <a:buClr>
                <a:schemeClr val="dk1"/>
              </a:buClr>
              <a:buSzPts val="1500"/>
              <a:buNone/>
            </a:pPr>
            <a:r>
              <a:rPr lang="en" sz="1500"/>
              <a:t>	This presentation is mainly made for the stock holders/ management of the company.</a:t>
            </a:r>
            <a:endParaRPr/>
          </a:p>
          <a:p>
            <a:pPr indent="0" lvl="0" marL="0" rtl="0" algn="l">
              <a:lnSpc>
                <a:spcPct val="75000"/>
              </a:lnSpc>
              <a:spcBef>
                <a:spcPts val="800"/>
              </a:spcBef>
              <a:spcAft>
                <a:spcPts val="0"/>
              </a:spcAft>
              <a:buClr>
                <a:schemeClr val="dk1"/>
              </a:buClr>
              <a:buSzPts val="1500"/>
              <a:buNone/>
            </a:pPr>
            <a:r>
              <a:rPr lang="en" sz="1500"/>
              <a:t> 	Information about the company and situation won’t included. For viewer who is not </a:t>
            </a:r>
            <a:endParaRPr/>
          </a:p>
          <a:p>
            <a:pPr indent="0" lvl="0" marL="0" rtl="0" algn="l">
              <a:lnSpc>
                <a:spcPct val="75000"/>
              </a:lnSpc>
              <a:spcBef>
                <a:spcPts val="800"/>
              </a:spcBef>
              <a:spcAft>
                <a:spcPts val="0"/>
              </a:spcAft>
              <a:buClr>
                <a:schemeClr val="dk1"/>
              </a:buClr>
              <a:buSzPts val="1500"/>
              <a:buNone/>
            </a:pPr>
            <a:r>
              <a:rPr lang="en" sz="1500"/>
              <a:t>	aware of the purpose of this study, here is a brief introduction of the situation:</a:t>
            </a:r>
            <a:endParaRPr/>
          </a:p>
          <a:p>
            <a:pPr indent="0" lvl="0" marL="0" rtl="0" algn="l">
              <a:lnSpc>
                <a:spcPct val="90000"/>
              </a:lnSpc>
              <a:spcBef>
                <a:spcPts val="800"/>
              </a:spcBef>
              <a:spcAft>
                <a:spcPts val="0"/>
              </a:spcAft>
              <a:buClr>
                <a:schemeClr val="dk1"/>
              </a:buClr>
              <a:buSzPts val="1500"/>
              <a:buNone/>
            </a:pPr>
            <a:r>
              <a:t/>
            </a:r>
            <a:endParaRPr sz="1500"/>
          </a:p>
          <a:p>
            <a:pPr indent="0" lvl="2" marL="685800" rtl="0" algn="l">
              <a:lnSpc>
                <a:spcPct val="90000"/>
              </a:lnSpc>
              <a:spcBef>
                <a:spcPts val="400"/>
              </a:spcBef>
              <a:spcAft>
                <a:spcPts val="0"/>
              </a:spcAft>
              <a:buClr>
                <a:schemeClr val="dk1"/>
              </a:buClr>
              <a:buSzPts val="1700"/>
              <a:buNone/>
            </a:pPr>
            <a:r>
              <a:rPr b="1" lang="en" sz="1700"/>
              <a:t>　　Cyclistic</a:t>
            </a:r>
            <a:r>
              <a:rPr lang="en" sz="1700"/>
              <a:t> is a bike-share company features more than 5,800 bicycles and 600 docking stations in Chicago.</a:t>
            </a:r>
            <a:endParaRPr sz="1700"/>
          </a:p>
          <a:p>
            <a:pPr indent="0" lvl="2" marL="685800" rtl="0" algn="l">
              <a:lnSpc>
                <a:spcPct val="90000"/>
              </a:lnSpc>
              <a:spcBef>
                <a:spcPts val="400"/>
              </a:spcBef>
              <a:spcAft>
                <a:spcPts val="0"/>
              </a:spcAft>
              <a:buClr>
                <a:schemeClr val="dk1"/>
              </a:buClr>
              <a:buSzPts val="1700"/>
              <a:buNone/>
            </a:pPr>
            <a:r>
              <a:rPr lang="en" sz="1700"/>
              <a:t>The director of marketing, Lily Moreno believes the company’s future success depends on maximizing the number of annual memberships. So she seeks help from data analytics team to understand differences between members and casual users behavior, and from there give suggestion to design a new marketing strategy to convert casual riders into annual members.</a:t>
            </a:r>
            <a:endParaRPr/>
          </a:p>
          <a:p>
            <a:pPr indent="-76200" lvl="1" marL="520700" rtl="0" algn="l">
              <a:lnSpc>
                <a:spcPct val="90000"/>
              </a:lnSpc>
              <a:spcBef>
                <a:spcPts val="400"/>
              </a:spcBef>
              <a:spcAft>
                <a:spcPts val="0"/>
              </a:spcAft>
              <a:buClr>
                <a:schemeClr val="dk1"/>
              </a:buClr>
              <a:buSzPts val="1500"/>
              <a:buNone/>
            </a:pPr>
            <a:r>
              <a:t/>
            </a:r>
            <a:endParaRPr sz="1500"/>
          </a:p>
          <a:p>
            <a:pPr indent="0" lvl="0" marL="0" rtl="0" algn="l">
              <a:lnSpc>
                <a:spcPct val="90000"/>
              </a:lnSpc>
              <a:spcBef>
                <a:spcPts val="800"/>
              </a:spcBef>
              <a:spcAft>
                <a:spcPts val="0"/>
              </a:spcAft>
              <a:buClr>
                <a:schemeClr val="dk1"/>
              </a:buClr>
              <a:buSzPts val="1800"/>
              <a:buNone/>
            </a:pPr>
            <a:r>
              <a:t/>
            </a:r>
            <a:endParaRPr sz="1800"/>
          </a:p>
        </p:txBody>
      </p:sp>
      <p:pic>
        <p:nvPicPr>
          <p:cNvPr id="137" name="Google Shape;137;p26"/>
          <p:cNvPicPr preferRelativeResize="0"/>
          <p:nvPr/>
        </p:nvPicPr>
        <p:blipFill rotWithShape="1">
          <a:blip r:embed="rId3">
            <a:alphaModFix/>
          </a:blip>
          <a:srcRect b="0" l="0" r="0" t="0"/>
          <a:stretch/>
        </p:blipFill>
        <p:spPr>
          <a:xfrm>
            <a:off x="66565" y="3634928"/>
            <a:ext cx="1481474" cy="1379032"/>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FD7B"/>
        </a:solidFill>
      </p:bgPr>
    </p:bg>
    <p:spTree>
      <p:nvGrpSpPr>
        <p:cNvPr id="291" name="Shape 291"/>
        <p:cNvGrpSpPr/>
        <p:nvPr/>
      </p:nvGrpSpPr>
      <p:grpSpPr>
        <a:xfrm>
          <a:off x="0" y="0"/>
          <a:ext cx="0" cy="0"/>
          <a:chOff x="0" y="0"/>
          <a:chExt cx="0" cy="0"/>
        </a:xfrm>
      </p:grpSpPr>
      <p:sp>
        <p:nvSpPr>
          <p:cNvPr id="292" name="Google Shape;292;p44"/>
          <p:cNvSpPr txBox="1"/>
          <p:nvPr>
            <p:ph type="title"/>
          </p:nvPr>
        </p:nvSpPr>
        <p:spPr>
          <a:xfrm>
            <a:off x="500953" y="54941"/>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400"/>
              <a:buFont typeface="BIZ UDPMincho"/>
              <a:buNone/>
            </a:pPr>
            <a:r>
              <a:rPr b="1" lang="en" sz="2400">
                <a:latin typeface="BIZ UDPMincho"/>
                <a:ea typeface="BIZ UDPMincho"/>
                <a:cs typeface="BIZ UDPMincho"/>
                <a:sym typeface="BIZ UDPMincho"/>
              </a:rPr>
              <a:t>Analyze – Bike type Popularity</a:t>
            </a:r>
            <a:endParaRPr b="1" sz="2400">
              <a:latin typeface="BIZ UDPMincho"/>
              <a:ea typeface="BIZ UDPMincho"/>
              <a:cs typeface="BIZ UDPMincho"/>
              <a:sym typeface="BIZ UDPMincho"/>
            </a:endParaRPr>
          </a:p>
        </p:txBody>
      </p:sp>
      <p:sp>
        <p:nvSpPr>
          <p:cNvPr id="293" name="Google Shape;293;p44"/>
          <p:cNvSpPr txBox="1"/>
          <p:nvPr>
            <p:ph idx="1" type="body"/>
          </p:nvPr>
        </p:nvSpPr>
        <p:spPr>
          <a:xfrm>
            <a:off x="653353" y="1049111"/>
            <a:ext cx="7886700" cy="3590122"/>
          </a:xfrm>
          <a:prstGeom prst="rect">
            <a:avLst/>
          </a:prstGeom>
          <a:noFill/>
          <a:ln>
            <a:noFill/>
          </a:ln>
        </p:spPr>
        <p:txBody>
          <a:bodyPr anchorCtr="0" anchor="t" bIns="34275" lIns="68575" spcFirstLastPara="1" rIns="68575" wrap="square" tIns="34275">
            <a:normAutofit/>
          </a:bodyPr>
          <a:lstStyle/>
          <a:p>
            <a:pPr indent="-177800" lvl="0" marL="177800" rtl="0" algn="l">
              <a:lnSpc>
                <a:spcPct val="90000"/>
              </a:lnSpc>
              <a:spcBef>
                <a:spcPts val="0"/>
              </a:spcBef>
              <a:spcAft>
                <a:spcPts val="0"/>
              </a:spcAft>
              <a:buClr>
                <a:schemeClr val="dk1"/>
              </a:buClr>
              <a:buSzPts val="1800"/>
              <a:buChar char="•"/>
            </a:pPr>
            <a:r>
              <a:rPr lang="en" sz="1800"/>
              <a:t>Most customer are choosing electric and classic bike over docked bike since the introduction of classic and electric bike. </a:t>
            </a:r>
            <a:endParaRPr/>
          </a:p>
          <a:p>
            <a:pPr indent="-177800" lvl="0" marL="177800" rtl="0" algn="l">
              <a:lnSpc>
                <a:spcPct val="90000"/>
              </a:lnSpc>
              <a:spcBef>
                <a:spcPts val="800"/>
              </a:spcBef>
              <a:spcAft>
                <a:spcPts val="0"/>
              </a:spcAft>
              <a:buClr>
                <a:schemeClr val="dk1"/>
              </a:buClr>
              <a:buSzPts val="1800"/>
              <a:buChar char="•"/>
            </a:pPr>
            <a:r>
              <a:rPr lang="en" sz="1800"/>
              <a:t>While classic is still the most popular choice, electric bike seen to be the only bike that is growing in popularity.</a:t>
            </a:r>
            <a:endParaRPr/>
          </a:p>
        </p:txBody>
      </p:sp>
      <p:pic>
        <p:nvPicPr>
          <p:cNvPr id="294" name="Google Shape;294;p44"/>
          <p:cNvPicPr preferRelativeResize="0"/>
          <p:nvPr/>
        </p:nvPicPr>
        <p:blipFill rotWithShape="1">
          <a:blip r:embed="rId3">
            <a:alphaModFix/>
          </a:blip>
          <a:srcRect b="0" l="0" r="0" t="0"/>
          <a:stretch/>
        </p:blipFill>
        <p:spPr>
          <a:xfrm>
            <a:off x="254383" y="2317199"/>
            <a:ext cx="4245545" cy="2674620"/>
          </a:xfrm>
          <a:prstGeom prst="rect">
            <a:avLst/>
          </a:prstGeom>
          <a:noFill/>
          <a:ln>
            <a:noFill/>
          </a:ln>
        </p:spPr>
      </p:pic>
      <p:pic>
        <p:nvPicPr>
          <p:cNvPr id="295" name="Google Shape;295;p44"/>
          <p:cNvPicPr preferRelativeResize="0"/>
          <p:nvPr/>
        </p:nvPicPr>
        <p:blipFill rotWithShape="1">
          <a:blip r:embed="rId4">
            <a:alphaModFix/>
          </a:blip>
          <a:srcRect b="0" l="0" r="0" t="0"/>
          <a:stretch/>
        </p:blipFill>
        <p:spPr>
          <a:xfrm>
            <a:off x="4693477" y="2317199"/>
            <a:ext cx="4245545" cy="267462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FD7B"/>
        </a:solidFill>
      </p:bgPr>
    </p:bg>
    <p:spTree>
      <p:nvGrpSpPr>
        <p:cNvPr id="299" name="Shape 299"/>
        <p:cNvGrpSpPr/>
        <p:nvPr/>
      </p:nvGrpSpPr>
      <p:grpSpPr>
        <a:xfrm>
          <a:off x="0" y="0"/>
          <a:ext cx="0" cy="0"/>
          <a:chOff x="0" y="0"/>
          <a:chExt cx="0" cy="0"/>
        </a:xfrm>
      </p:grpSpPr>
      <p:sp>
        <p:nvSpPr>
          <p:cNvPr id="300" name="Google Shape;300;p45"/>
          <p:cNvSpPr txBox="1"/>
          <p:nvPr>
            <p:ph type="title"/>
          </p:nvPr>
        </p:nvSpPr>
        <p:spPr>
          <a:xfrm>
            <a:off x="500953" y="209582"/>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400"/>
              <a:buFont typeface="BIZ UDPMincho"/>
              <a:buNone/>
            </a:pPr>
            <a:r>
              <a:rPr b="1" lang="en" sz="2400">
                <a:latin typeface="BIZ UDPMincho"/>
                <a:ea typeface="BIZ UDPMincho"/>
                <a:cs typeface="BIZ UDPMincho"/>
                <a:sym typeface="BIZ UDPMincho"/>
              </a:rPr>
              <a:t>Analyze – Ride Duration / Bike Type </a:t>
            </a:r>
            <a:endParaRPr b="1" sz="2400">
              <a:latin typeface="BIZ UDPMincho"/>
              <a:ea typeface="BIZ UDPMincho"/>
              <a:cs typeface="BIZ UDPMincho"/>
              <a:sym typeface="BIZ UDPMincho"/>
            </a:endParaRPr>
          </a:p>
        </p:txBody>
      </p:sp>
      <p:sp>
        <p:nvSpPr>
          <p:cNvPr id="301" name="Google Shape;301;p45"/>
          <p:cNvSpPr txBox="1"/>
          <p:nvPr>
            <p:ph idx="1" type="body"/>
          </p:nvPr>
        </p:nvSpPr>
        <p:spPr>
          <a:xfrm>
            <a:off x="653352" y="1125245"/>
            <a:ext cx="8047099" cy="3668632"/>
          </a:xfrm>
          <a:prstGeom prst="rect">
            <a:avLst/>
          </a:prstGeom>
          <a:noFill/>
          <a:ln>
            <a:noFill/>
          </a:ln>
        </p:spPr>
        <p:txBody>
          <a:bodyPr anchorCtr="0" anchor="t" bIns="34275" lIns="68575" spcFirstLastPara="1" rIns="68575" wrap="square" tIns="34275">
            <a:normAutofit/>
          </a:bodyPr>
          <a:lstStyle/>
          <a:p>
            <a:pPr indent="-171450" lvl="0" marL="177800" rtl="0" algn="l">
              <a:lnSpc>
                <a:spcPct val="90000"/>
              </a:lnSpc>
              <a:spcBef>
                <a:spcPts val="0"/>
              </a:spcBef>
              <a:spcAft>
                <a:spcPts val="0"/>
              </a:spcAft>
              <a:buClr>
                <a:schemeClr val="dk1"/>
              </a:buClr>
              <a:buSzPts val="1500"/>
              <a:buChar char="•"/>
            </a:pPr>
            <a:r>
              <a:rPr lang="en" sz="1500"/>
              <a:t>Compare to members, </a:t>
            </a:r>
            <a:r>
              <a:rPr lang="en" sz="1500">
                <a:solidFill>
                  <a:srgbClr val="E204A3"/>
                </a:solidFill>
              </a:rPr>
              <a:t>casual rider </a:t>
            </a:r>
            <a:r>
              <a:rPr lang="en" sz="1500"/>
              <a:t>have a </a:t>
            </a:r>
            <a:r>
              <a:rPr lang="en" sz="1500">
                <a:solidFill>
                  <a:srgbClr val="E204A3"/>
                </a:solidFill>
              </a:rPr>
              <a:t>longer ride duration</a:t>
            </a:r>
            <a:r>
              <a:rPr lang="en" sz="1500"/>
              <a:t> though out every category, this can mean that they might cover longer distance. </a:t>
            </a:r>
            <a:endParaRPr sz="1500"/>
          </a:p>
          <a:p>
            <a:pPr indent="-171450" lvl="0" marL="177800" rtl="0" algn="l">
              <a:lnSpc>
                <a:spcPct val="90000"/>
              </a:lnSpc>
              <a:spcBef>
                <a:spcPts val="800"/>
              </a:spcBef>
              <a:spcAft>
                <a:spcPts val="0"/>
              </a:spcAft>
              <a:buClr>
                <a:schemeClr val="dk1"/>
              </a:buClr>
              <a:buSzPts val="1500"/>
              <a:buChar char="•"/>
            </a:pPr>
            <a:r>
              <a:rPr lang="en" sz="1500"/>
              <a:t>Another thing worth mention is only casual rider use docked bike, might be because it is easier for first time/casual user to understand how it work.</a:t>
            </a:r>
            <a:br>
              <a:rPr lang="en"/>
            </a:br>
            <a:endParaRPr/>
          </a:p>
        </p:txBody>
      </p:sp>
      <p:pic>
        <p:nvPicPr>
          <p:cNvPr id="302" name="Google Shape;302;p45"/>
          <p:cNvPicPr preferRelativeResize="0"/>
          <p:nvPr/>
        </p:nvPicPr>
        <p:blipFill rotWithShape="1">
          <a:blip r:embed="rId3">
            <a:alphaModFix/>
          </a:blip>
          <a:srcRect b="0" l="0" r="0" t="0"/>
          <a:stretch/>
        </p:blipFill>
        <p:spPr>
          <a:xfrm>
            <a:off x="188617" y="2290389"/>
            <a:ext cx="4255686" cy="2570059"/>
          </a:xfrm>
          <a:prstGeom prst="rect">
            <a:avLst/>
          </a:prstGeom>
          <a:noFill/>
          <a:ln>
            <a:noFill/>
          </a:ln>
        </p:spPr>
      </p:pic>
      <p:pic>
        <p:nvPicPr>
          <p:cNvPr id="303" name="Google Shape;303;p45"/>
          <p:cNvPicPr preferRelativeResize="0"/>
          <p:nvPr/>
        </p:nvPicPr>
        <p:blipFill rotWithShape="1">
          <a:blip r:embed="rId4">
            <a:alphaModFix/>
          </a:blip>
          <a:srcRect b="0" l="0" r="0" t="0"/>
          <a:stretch/>
        </p:blipFill>
        <p:spPr>
          <a:xfrm>
            <a:off x="4596702" y="2290389"/>
            <a:ext cx="4394761" cy="257005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07" name="Shape 307"/>
        <p:cNvGrpSpPr/>
        <p:nvPr/>
      </p:nvGrpSpPr>
      <p:grpSpPr>
        <a:xfrm>
          <a:off x="0" y="0"/>
          <a:ext cx="0" cy="0"/>
          <a:chOff x="0" y="0"/>
          <a:chExt cx="0" cy="0"/>
        </a:xfrm>
      </p:grpSpPr>
      <p:sp>
        <p:nvSpPr>
          <p:cNvPr id="308" name="Google Shape;308;p46"/>
          <p:cNvSpPr txBox="1"/>
          <p:nvPr>
            <p:ph type="title"/>
          </p:nvPr>
        </p:nvSpPr>
        <p:spPr>
          <a:xfrm>
            <a:off x="217170" y="266986"/>
            <a:ext cx="1867662" cy="4677632"/>
          </a:xfrm>
          <a:prstGeom prst="rect">
            <a:avLst/>
          </a:prstGeom>
          <a:noFill/>
          <a:ln>
            <a:noFill/>
          </a:ln>
        </p:spPr>
        <p:txBody>
          <a:bodyPr anchorCtr="0" anchor="ctr" bIns="34275" lIns="68575" spcFirstLastPara="1" rIns="68575" wrap="square" tIns="34275">
            <a:normAutofit fontScale="90000"/>
          </a:bodyPr>
          <a:lstStyle/>
          <a:p>
            <a:pPr indent="0" lvl="0" marL="0" rtl="0" algn="l">
              <a:lnSpc>
                <a:spcPct val="90000"/>
              </a:lnSpc>
              <a:spcBef>
                <a:spcPts val="0"/>
              </a:spcBef>
              <a:spcAft>
                <a:spcPts val="0"/>
              </a:spcAft>
              <a:buClr>
                <a:schemeClr val="dk1"/>
              </a:buClr>
              <a:buSzPct val="100000"/>
              <a:buFont typeface="Calibri"/>
              <a:buNone/>
            </a:pPr>
            <a:r>
              <a:rPr lang="en" sz="7200"/>
              <a:t> U</a:t>
            </a:r>
            <a:r>
              <a:rPr lang="en" sz="7200">
                <a:solidFill>
                  <a:srgbClr val="E204A3"/>
                </a:solidFill>
              </a:rPr>
              <a:t>L</a:t>
            </a:r>
            <a:r>
              <a:rPr lang="en" sz="7200"/>
              <a:t>T</a:t>
            </a:r>
            <a:br>
              <a:rPr lang="en" sz="7200"/>
            </a:br>
            <a:r>
              <a:rPr lang="en" sz="7200">
                <a:solidFill>
                  <a:srgbClr val="E204A3"/>
                </a:solidFill>
              </a:rPr>
              <a:t>R</a:t>
            </a:r>
            <a:r>
              <a:rPr lang="en" sz="7200"/>
              <a:t>ES</a:t>
            </a:r>
            <a:br>
              <a:rPr lang="en" sz="7200"/>
            </a:br>
            <a:endParaRPr sz="7200"/>
          </a:p>
        </p:txBody>
      </p:sp>
      <p:sp>
        <p:nvSpPr>
          <p:cNvPr id="309" name="Google Shape;309;p46"/>
          <p:cNvSpPr txBox="1"/>
          <p:nvPr>
            <p:ph idx="1" type="body"/>
          </p:nvPr>
        </p:nvSpPr>
        <p:spPr>
          <a:xfrm>
            <a:off x="3497580" y="1369219"/>
            <a:ext cx="5017770" cy="3263504"/>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dk1"/>
              </a:buClr>
              <a:buSzPts val="2100"/>
              <a:buNone/>
            </a:pPr>
            <a:r>
              <a:t/>
            </a:r>
            <a:endParaRPr/>
          </a:p>
          <a:p>
            <a:pPr indent="-171450" lvl="0" marL="177800" rtl="0" algn="l">
              <a:lnSpc>
                <a:spcPct val="90000"/>
              </a:lnSpc>
              <a:spcBef>
                <a:spcPts val="800"/>
              </a:spcBef>
              <a:spcAft>
                <a:spcPts val="0"/>
              </a:spcAft>
              <a:buClr>
                <a:schemeClr val="dk1"/>
              </a:buClr>
              <a:buSzPts val="2100"/>
              <a:buChar char="•"/>
            </a:pPr>
            <a:r>
              <a:rPr lang="en"/>
              <a:t>Questions’ answer </a:t>
            </a:r>
            <a:endParaRPr/>
          </a:p>
          <a:p>
            <a:pPr indent="-38100" lvl="0" marL="177800" rtl="0" algn="l">
              <a:lnSpc>
                <a:spcPct val="90000"/>
              </a:lnSpc>
              <a:spcBef>
                <a:spcPts val="800"/>
              </a:spcBef>
              <a:spcAft>
                <a:spcPts val="0"/>
              </a:spcAft>
              <a:buClr>
                <a:schemeClr val="dk1"/>
              </a:buClr>
              <a:buSzPts val="2100"/>
              <a:buNone/>
            </a:pPr>
            <a:r>
              <a:t/>
            </a:r>
            <a:endParaRPr/>
          </a:p>
          <a:p>
            <a:pPr indent="-171450" lvl="0" marL="177800" rtl="0" algn="l">
              <a:lnSpc>
                <a:spcPct val="90000"/>
              </a:lnSpc>
              <a:spcBef>
                <a:spcPts val="800"/>
              </a:spcBef>
              <a:spcAft>
                <a:spcPts val="0"/>
              </a:spcAft>
              <a:buClr>
                <a:schemeClr val="dk1"/>
              </a:buClr>
              <a:buSzPts val="2100"/>
              <a:buChar char="•"/>
            </a:pPr>
            <a:r>
              <a:rPr lang="en"/>
              <a:t>Strategy and suggestion</a:t>
            </a:r>
            <a:endParaRPr/>
          </a:p>
          <a:p>
            <a:pPr indent="-38100" lvl="0" marL="177800" rtl="0" algn="l">
              <a:lnSpc>
                <a:spcPct val="90000"/>
              </a:lnSpc>
              <a:spcBef>
                <a:spcPts val="800"/>
              </a:spcBef>
              <a:spcAft>
                <a:spcPts val="0"/>
              </a:spcAft>
              <a:buClr>
                <a:schemeClr val="dk1"/>
              </a:buClr>
              <a:buSzPts val="2100"/>
              <a:buNone/>
            </a:pPr>
            <a:r>
              <a:t/>
            </a:r>
            <a:endParaRPr/>
          </a:p>
          <a:p>
            <a:pPr indent="-171450" lvl="0" marL="177800" rtl="0" algn="l">
              <a:lnSpc>
                <a:spcPct val="90000"/>
              </a:lnSpc>
              <a:spcBef>
                <a:spcPts val="800"/>
              </a:spcBef>
              <a:spcAft>
                <a:spcPts val="0"/>
              </a:spcAft>
              <a:buClr>
                <a:schemeClr val="dk1"/>
              </a:buClr>
              <a:buSzPts val="2100"/>
              <a:buChar char="•"/>
            </a:pPr>
            <a:r>
              <a:rPr lang="en"/>
              <a:t>Excepted Result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13" name="Shape 313"/>
        <p:cNvGrpSpPr/>
        <p:nvPr/>
      </p:nvGrpSpPr>
      <p:grpSpPr>
        <a:xfrm>
          <a:off x="0" y="0"/>
          <a:ext cx="0" cy="0"/>
          <a:chOff x="0" y="0"/>
          <a:chExt cx="0" cy="0"/>
        </a:xfrm>
      </p:grpSpPr>
      <p:sp>
        <p:nvSpPr>
          <p:cNvPr id="314" name="Google Shape;314;p4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fontScale="90000"/>
          </a:bodyPr>
          <a:lstStyle/>
          <a:p>
            <a:pPr indent="0" lvl="0" marL="0" rtl="0" algn="l">
              <a:lnSpc>
                <a:spcPct val="90000"/>
              </a:lnSpc>
              <a:spcBef>
                <a:spcPts val="0"/>
              </a:spcBef>
              <a:spcAft>
                <a:spcPts val="0"/>
              </a:spcAft>
              <a:buClr>
                <a:schemeClr val="dk1"/>
              </a:buClr>
              <a:buSzPct val="100000"/>
              <a:buFont typeface="BIZ UDPMincho"/>
              <a:buNone/>
            </a:pPr>
            <a:r>
              <a:rPr lang="en" sz="7200">
                <a:latin typeface="BIZ UDPMincho"/>
                <a:ea typeface="BIZ UDPMincho"/>
                <a:cs typeface="BIZ UDPMincho"/>
                <a:sym typeface="BIZ UDPMincho"/>
              </a:rPr>
              <a:t>Answers</a:t>
            </a:r>
            <a:endParaRPr sz="7200">
              <a:latin typeface="BIZ UDPMincho"/>
              <a:ea typeface="BIZ UDPMincho"/>
              <a:cs typeface="BIZ UDPMincho"/>
              <a:sym typeface="BIZ UDPMincho"/>
            </a:endParaRPr>
          </a:p>
        </p:txBody>
      </p:sp>
      <p:sp>
        <p:nvSpPr>
          <p:cNvPr id="315" name="Google Shape;315;p47"/>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dk1"/>
              </a:buClr>
              <a:buSzPts val="2100"/>
              <a:buNone/>
            </a:pPr>
            <a:r>
              <a:t/>
            </a:r>
            <a:endParaRPr/>
          </a:p>
          <a:p>
            <a:pPr indent="-342900" lvl="1" marL="685800" rtl="0" algn="l">
              <a:lnSpc>
                <a:spcPct val="90000"/>
              </a:lnSpc>
              <a:spcBef>
                <a:spcPts val="400"/>
              </a:spcBef>
              <a:spcAft>
                <a:spcPts val="0"/>
              </a:spcAft>
              <a:buClr>
                <a:schemeClr val="dk1"/>
              </a:buClr>
              <a:buSzPts val="1800"/>
              <a:buFont typeface="Calibri"/>
              <a:buAutoNum type="arabicPeriod"/>
            </a:pPr>
            <a:r>
              <a:rPr b="1" lang="en"/>
              <a:t> </a:t>
            </a:r>
            <a:r>
              <a:rPr b="1" lang="en">
                <a:solidFill>
                  <a:srgbClr val="E204A3"/>
                </a:solidFill>
              </a:rPr>
              <a:t>How</a:t>
            </a:r>
            <a:r>
              <a:rPr lang="en"/>
              <a:t> do annual members and casual riders use Cyclistic bikes </a:t>
            </a:r>
            <a:r>
              <a:rPr b="1" lang="en">
                <a:solidFill>
                  <a:srgbClr val="E204A3"/>
                </a:solidFill>
              </a:rPr>
              <a:t>differently</a:t>
            </a:r>
            <a:r>
              <a:rPr lang="en"/>
              <a:t>? </a:t>
            </a:r>
            <a:endParaRPr/>
          </a:p>
          <a:p>
            <a:pPr indent="-228600" lvl="1" marL="685800" rtl="0" algn="l">
              <a:lnSpc>
                <a:spcPct val="90000"/>
              </a:lnSpc>
              <a:spcBef>
                <a:spcPts val="400"/>
              </a:spcBef>
              <a:spcAft>
                <a:spcPts val="0"/>
              </a:spcAft>
              <a:buClr>
                <a:schemeClr val="dk1"/>
              </a:buClr>
              <a:buSzPts val="1800"/>
              <a:buFont typeface="Calibri"/>
              <a:buNone/>
            </a:pPr>
            <a:r>
              <a:t/>
            </a:r>
            <a:endParaRPr/>
          </a:p>
          <a:p>
            <a:pPr indent="-228600" lvl="1" marL="685800" rtl="0" algn="l">
              <a:lnSpc>
                <a:spcPct val="90000"/>
              </a:lnSpc>
              <a:spcBef>
                <a:spcPts val="400"/>
              </a:spcBef>
              <a:spcAft>
                <a:spcPts val="0"/>
              </a:spcAft>
              <a:buClr>
                <a:schemeClr val="dk1"/>
              </a:buClr>
              <a:buSzPts val="1800"/>
              <a:buFont typeface="Calibri"/>
              <a:buNone/>
            </a:pPr>
            <a:r>
              <a:t/>
            </a:r>
            <a:endParaRPr/>
          </a:p>
          <a:p>
            <a:pPr indent="-342900" lvl="1" marL="685800" rtl="0" algn="l">
              <a:lnSpc>
                <a:spcPct val="90000"/>
              </a:lnSpc>
              <a:spcBef>
                <a:spcPts val="400"/>
              </a:spcBef>
              <a:spcAft>
                <a:spcPts val="0"/>
              </a:spcAft>
              <a:buClr>
                <a:schemeClr val="dk1"/>
              </a:buClr>
              <a:buSzPts val="1800"/>
              <a:buFont typeface="Calibri"/>
              <a:buAutoNum type="arabicPeriod"/>
            </a:pPr>
            <a:r>
              <a:rPr b="1" lang="en"/>
              <a:t> </a:t>
            </a:r>
            <a:r>
              <a:rPr b="1" lang="en">
                <a:solidFill>
                  <a:srgbClr val="E204A3"/>
                </a:solidFill>
              </a:rPr>
              <a:t>Why</a:t>
            </a:r>
            <a:r>
              <a:rPr lang="en"/>
              <a:t> would casual riders buy Cyclistic annual memberships? </a:t>
            </a:r>
            <a:endParaRPr/>
          </a:p>
          <a:p>
            <a:pPr indent="-228600" lvl="1" marL="685800" rtl="0" algn="l">
              <a:lnSpc>
                <a:spcPct val="90000"/>
              </a:lnSpc>
              <a:spcBef>
                <a:spcPts val="400"/>
              </a:spcBef>
              <a:spcAft>
                <a:spcPts val="0"/>
              </a:spcAft>
              <a:buClr>
                <a:schemeClr val="dk1"/>
              </a:buClr>
              <a:buSzPts val="1800"/>
              <a:buFont typeface="Calibri"/>
              <a:buNone/>
            </a:pPr>
            <a:r>
              <a:t/>
            </a:r>
            <a:endParaRPr/>
          </a:p>
          <a:p>
            <a:pPr indent="-228600" lvl="1" marL="685800" rtl="0" algn="l">
              <a:lnSpc>
                <a:spcPct val="90000"/>
              </a:lnSpc>
              <a:spcBef>
                <a:spcPts val="400"/>
              </a:spcBef>
              <a:spcAft>
                <a:spcPts val="0"/>
              </a:spcAft>
              <a:buClr>
                <a:schemeClr val="dk1"/>
              </a:buClr>
              <a:buSzPts val="1800"/>
              <a:buFont typeface="Calibri"/>
              <a:buNone/>
            </a:pPr>
            <a:r>
              <a:t/>
            </a:r>
            <a:endParaRPr/>
          </a:p>
          <a:p>
            <a:pPr indent="-342900" lvl="1" marL="685800" rtl="0" algn="l">
              <a:lnSpc>
                <a:spcPct val="90000"/>
              </a:lnSpc>
              <a:spcBef>
                <a:spcPts val="400"/>
              </a:spcBef>
              <a:spcAft>
                <a:spcPts val="0"/>
              </a:spcAft>
              <a:buClr>
                <a:schemeClr val="dk1"/>
              </a:buClr>
              <a:buSzPts val="1800"/>
              <a:buFont typeface="Calibri"/>
              <a:buAutoNum type="arabicPeriod"/>
            </a:pPr>
            <a:r>
              <a:rPr b="1" lang="en"/>
              <a:t> </a:t>
            </a:r>
            <a:r>
              <a:rPr b="1" lang="en">
                <a:solidFill>
                  <a:srgbClr val="E204A3"/>
                </a:solidFill>
              </a:rPr>
              <a:t>How</a:t>
            </a:r>
            <a:r>
              <a:rPr lang="en">
                <a:solidFill>
                  <a:srgbClr val="E204A3"/>
                </a:solidFill>
              </a:rPr>
              <a:t> </a:t>
            </a:r>
            <a:r>
              <a:rPr lang="en"/>
              <a:t>can Cyclistic use </a:t>
            </a:r>
            <a:r>
              <a:rPr b="1" lang="en">
                <a:solidFill>
                  <a:srgbClr val="E204A3"/>
                </a:solidFill>
              </a:rPr>
              <a:t>digital media</a:t>
            </a:r>
            <a:r>
              <a:rPr lang="en"/>
              <a:t> to influence casual riders to become members?</a:t>
            </a:r>
            <a:endParaRPr/>
          </a:p>
          <a:p>
            <a:pPr indent="0" lvl="0" marL="0" rtl="0" algn="l">
              <a:lnSpc>
                <a:spcPct val="90000"/>
              </a:lnSpc>
              <a:spcBef>
                <a:spcPts val="800"/>
              </a:spcBef>
              <a:spcAft>
                <a:spcPts val="0"/>
              </a:spcAft>
              <a:buClr>
                <a:schemeClr val="dk1"/>
              </a:buClr>
              <a:buSzPts val="2100"/>
              <a:buNone/>
            </a:pPr>
            <a:r>
              <a:t/>
            </a:r>
            <a:endParaRPr/>
          </a:p>
          <a:p>
            <a:pPr indent="-38100" lvl="0" marL="177800" rtl="0" algn="l">
              <a:lnSpc>
                <a:spcPct val="90000"/>
              </a:lnSpc>
              <a:spcBef>
                <a:spcPts val="800"/>
              </a:spcBef>
              <a:spcAft>
                <a:spcPts val="0"/>
              </a:spcAft>
              <a:buClr>
                <a:schemeClr val="dk1"/>
              </a:buClr>
              <a:buSzPts val="2100"/>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20" name="Shape 320"/>
        <p:cNvGrpSpPr/>
        <p:nvPr/>
      </p:nvGrpSpPr>
      <p:grpSpPr>
        <a:xfrm>
          <a:off x="0" y="0"/>
          <a:ext cx="0" cy="0"/>
          <a:chOff x="0" y="0"/>
          <a:chExt cx="0" cy="0"/>
        </a:xfrm>
      </p:grpSpPr>
      <p:sp>
        <p:nvSpPr>
          <p:cNvPr id="321" name="Google Shape;321;p48"/>
          <p:cNvSpPr txBox="1"/>
          <p:nvPr>
            <p:ph type="title"/>
          </p:nvPr>
        </p:nvSpPr>
        <p:spPr>
          <a:xfrm>
            <a:off x="753341" y="406328"/>
            <a:ext cx="7886700" cy="12770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E204A3"/>
              </a:buClr>
              <a:buSzPts val="3000"/>
              <a:buFont typeface="BIZ UDPMincho"/>
              <a:buNone/>
            </a:pPr>
            <a:r>
              <a:rPr b="1" lang="en" sz="3000">
                <a:solidFill>
                  <a:srgbClr val="E204A3"/>
                </a:solidFill>
                <a:latin typeface="BIZ UDPMincho"/>
                <a:ea typeface="BIZ UDPMincho"/>
                <a:cs typeface="BIZ UDPMincho"/>
                <a:sym typeface="BIZ UDPMincho"/>
              </a:rPr>
              <a:t>How</a:t>
            </a:r>
            <a:r>
              <a:rPr lang="en" sz="3000">
                <a:latin typeface="BIZ UDPMincho"/>
                <a:ea typeface="BIZ UDPMincho"/>
                <a:cs typeface="BIZ UDPMincho"/>
                <a:sym typeface="BIZ UDPMincho"/>
              </a:rPr>
              <a:t> do annual members and casual riders use Cyclistic bikes </a:t>
            </a:r>
            <a:r>
              <a:rPr b="1" lang="en" sz="3000">
                <a:solidFill>
                  <a:srgbClr val="E204A3"/>
                </a:solidFill>
                <a:latin typeface="BIZ UDPMincho"/>
                <a:ea typeface="BIZ UDPMincho"/>
                <a:cs typeface="BIZ UDPMincho"/>
                <a:sym typeface="BIZ UDPMincho"/>
              </a:rPr>
              <a:t>differently</a:t>
            </a:r>
            <a:r>
              <a:rPr lang="en" sz="3000">
                <a:latin typeface="BIZ UDPMincho"/>
                <a:ea typeface="BIZ UDPMincho"/>
                <a:cs typeface="BIZ UDPMincho"/>
                <a:sym typeface="BIZ UDPMincho"/>
              </a:rPr>
              <a:t>? </a:t>
            </a:r>
            <a:br>
              <a:rPr lang="en" sz="3000"/>
            </a:br>
            <a:endParaRPr sz="3000"/>
          </a:p>
        </p:txBody>
      </p:sp>
      <p:sp>
        <p:nvSpPr>
          <p:cNvPr id="322" name="Google Shape;322;p48"/>
          <p:cNvSpPr txBox="1"/>
          <p:nvPr>
            <p:ph idx="1" type="body"/>
          </p:nvPr>
        </p:nvSpPr>
        <p:spPr>
          <a:xfrm>
            <a:off x="527489" y="1348221"/>
            <a:ext cx="7886700" cy="3623829"/>
          </a:xfrm>
          <a:prstGeom prst="rect">
            <a:avLst/>
          </a:prstGeom>
          <a:noFill/>
          <a:ln>
            <a:noFill/>
          </a:ln>
        </p:spPr>
        <p:txBody>
          <a:bodyPr anchorCtr="0" anchor="t" bIns="34275" lIns="68575" spcFirstLastPara="1" rIns="68575" wrap="square" tIns="34275">
            <a:normAutofit/>
          </a:bodyPr>
          <a:lstStyle/>
          <a:p>
            <a:pPr indent="0" lvl="1" marL="342900" rtl="0" algn="l">
              <a:lnSpc>
                <a:spcPct val="90000"/>
              </a:lnSpc>
              <a:spcBef>
                <a:spcPts val="0"/>
              </a:spcBef>
              <a:spcAft>
                <a:spcPts val="0"/>
              </a:spcAft>
              <a:buClr>
                <a:schemeClr val="dk1"/>
              </a:buClr>
              <a:buSzPts val="1800"/>
              <a:buNone/>
            </a:pPr>
            <a:br>
              <a:rPr lang="en"/>
            </a:br>
            <a:br>
              <a:rPr lang="en"/>
            </a:br>
            <a:endParaRPr/>
          </a:p>
          <a:p>
            <a:pPr indent="0" lvl="1" marL="342900" rtl="0" algn="l">
              <a:lnSpc>
                <a:spcPct val="90000"/>
              </a:lnSpc>
              <a:spcBef>
                <a:spcPts val="400"/>
              </a:spcBef>
              <a:spcAft>
                <a:spcPts val="0"/>
              </a:spcAft>
              <a:buClr>
                <a:schemeClr val="dk1"/>
              </a:buClr>
              <a:buSzPts val="1800"/>
              <a:buNone/>
            </a:pPr>
            <a:r>
              <a:t/>
            </a:r>
            <a:endParaRPr/>
          </a:p>
        </p:txBody>
      </p:sp>
      <p:sp>
        <p:nvSpPr>
          <p:cNvPr id="323" name="Google Shape;323;p48"/>
          <p:cNvSpPr txBox="1"/>
          <p:nvPr/>
        </p:nvSpPr>
        <p:spPr>
          <a:xfrm>
            <a:off x="641789" y="1462521"/>
            <a:ext cx="7886700" cy="3623829"/>
          </a:xfrm>
          <a:prstGeom prst="rect">
            <a:avLst/>
          </a:prstGeom>
          <a:noFill/>
          <a:ln>
            <a:noFill/>
          </a:ln>
        </p:spPr>
        <p:txBody>
          <a:bodyPr anchorCtr="0" anchor="t" bIns="34275" lIns="68575" spcFirstLastPara="1" rIns="68575" wrap="square" tIns="34275">
            <a:normAutofit/>
          </a:bodyPr>
          <a:lstStyle/>
          <a:p>
            <a:pPr indent="0" lvl="1" marL="342900" marR="0" rtl="0" algn="l">
              <a:lnSpc>
                <a:spcPct val="90000"/>
              </a:lnSpc>
              <a:spcBef>
                <a:spcPts val="0"/>
              </a:spcBef>
              <a:spcAft>
                <a:spcPts val="0"/>
              </a:spcAft>
              <a:buClr>
                <a:schemeClr val="dk1"/>
              </a:buClr>
              <a:buSzPts val="1800"/>
              <a:buFont typeface="Arial"/>
              <a:buNone/>
            </a:pPr>
            <a:br>
              <a:rPr b="0" i="0" lang="en" sz="1800" u="none" cap="none" strike="noStrike">
                <a:solidFill>
                  <a:schemeClr val="dk1"/>
                </a:solidFill>
                <a:latin typeface="Calibri"/>
                <a:ea typeface="Calibri"/>
                <a:cs typeface="Calibri"/>
                <a:sym typeface="Calibri"/>
              </a:rPr>
            </a:br>
            <a:r>
              <a:rPr b="0" i="0" lang="en" sz="1800" u="none" cap="none" strike="noStrike">
                <a:solidFill>
                  <a:schemeClr val="dk1"/>
                </a:solidFill>
                <a:latin typeface="Calibri"/>
                <a:ea typeface="Calibri"/>
                <a:cs typeface="Calibri"/>
                <a:sym typeface="Calibri"/>
              </a:rPr>
              <a:t>We learn that </a:t>
            </a:r>
            <a:r>
              <a:rPr b="1" i="0" lang="en" sz="1800" u="none" cap="none" strike="noStrike">
                <a:solidFill>
                  <a:srgbClr val="E204A3"/>
                </a:solidFill>
                <a:latin typeface="Calibri"/>
                <a:ea typeface="Calibri"/>
                <a:cs typeface="Calibri"/>
                <a:sym typeface="Calibri"/>
              </a:rPr>
              <a:t>casual riders</a:t>
            </a:r>
            <a:r>
              <a:rPr b="0" i="0" lang="en" sz="1800" u="none" cap="none" strike="noStrike">
                <a:solidFill>
                  <a:schemeClr val="dk1"/>
                </a:solidFill>
                <a:latin typeface="Calibri"/>
                <a:ea typeface="Calibri"/>
                <a:cs typeface="Calibri"/>
                <a:sym typeface="Calibri"/>
              </a:rPr>
              <a:t>: </a:t>
            </a:r>
            <a:br>
              <a:rPr b="0" i="0" lang="en" sz="1800" u="none" cap="none" strike="noStrike">
                <a:solidFill>
                  <a:schemeClr val="dk1"/>
                </a:solidFill>
                <a:latin typeface="Calibri"/>
                <a:ea typeface="Calibri"/>
                <a:cs typeface="Calibri"/>
                <a:sym typeface="Calibri"/>
              </a:rPr>
            </a:br>
            <a:endParaRPr b="0" i="0" sz="1800" u="none" cap="none" strike="noStrike">
              <a:solidFill>
                <a:schemeClr val="dk1"/>
              </a:solidFill>
              <a:latin typeface="Calibri"/>
              <a:ea typeface="Calibri"/>
              <a:cs typeface="Calibri"/>
              <a:sym typeface="Calibri"/>
            </a:endParaRPr>
          </a:p>
          <a:p>
            <a:pPr indent="-177800" lvl="1" marL="520700" marR="0" rtl="0" algn="l">
              <a:lnSpc>
                <a:spcPct val="90000"/>
              </a:lnSpc>
              <a:spcBef>
                <a:spcPts val="400"/>
              </a:spcBef>
              <a:spcAft>
                <a:spcPts val="0"/>
              </a:spcAft>
              <a:buClr>
                <a:schemeClr val="dk1"/>
              </a:buClr>
              <a:buSzPts val="1800"/>
              <a:buFont typeface="Arial"/>
              <a:buChar char="•"/>
            </a:pPr>
            <a:r>
              <a:rPr b="0" i="0" lang="en" sz="1800" u="none" cap="none" strike="noStrike">
                <a:solidFill>
                  <a:schemeClr val="dk1"/>
                </a:solidFill>
                <a:latin typeface="Calibri"/>
                <a:ea typeface="Calibri"/>
                <a:cs typeface="Calibri"/>
                <a:sym typeface="Calibri"/>
              </a:rPr>
              <a:t>Ride on weekend, around 12 pm to 7 pm.</a:t>
            </a:r>
            <a:endParaRPr sz="1100"/>
          </a:p>
          <a:p>
            <a:pPr indent="-177800" lvl="1" marL="520700" marR="0" rtl="0" algn="l">
              <a:lnSpc>
                <a:spcPct val="90000"/>
              </a:lnSpc>
              <a:spcBef>
                <a:spcPts val="400"/>
              </a:spcBef>
              <a:spcAft>
                <a:spcPts val="0"/>
              </a:spcAft>
              <a:buClr>
                <a:schemeClr val="dk1"/>
              </a:buClr>
              <a:buSzPts val="1800"/>
              <a:buFont typeface="Arial"/>
              <a:buChar char="•"/>
            </a:pPr>
            <a:r>
              <a:rPr b="0" i="0" lang="en" sz="1800" u="none" cap="none" strike="noStrike">
                <a:solidFill>
                  <a:schemeClr val="dk1"/>
                </a:solidFill>
                <a:latin typeface="Calibri"/>
                <a:ea typeface="Calibri"/>
                <a:cs typeface="Calibri"/>
                <a:sym typeface="Calibri"/>
              </a:rPr>
              <a:t>Have longer ride, average about 35 - 40 mins. </a:t>
            </a:r>
            <a:endParaRPr sz="1100"/>
          </a:p>
          <a:p>
            <a:pPr indent="-177800" lvl="1" marL="520700" marR="0" rtl="0" algn="l">
              <a:lnSpc>
                <a:spcPct val="90000"/>
              </a:lnSpc>
              <a:spcBef>
                <a:spcPts val="400"/>
              </a:spcBef>
              <a:spcAft>
                <a:spcPts val="0"/>
              </a:spcAft>
              <a:buClr>
                <a:schemeClr val="dk1"/>
              </a:buClr>
              <a:buSzPts val="1800"/>
              <a:buFont typeface="Arial"/>
              <a:buChar char="•"/>
            </a:pPr>
            <a:r>
              <a:rPr b="0" i="0" lang="en" sz="1800" u="none" cap="none" strike="noStrike">
                <a:solidFill>
                  <a:schemeClr val="dk1"/>
                </a:solidFill>
                <a:latin typeface="Calibri"/>
                <a:ea typeface="Calibri"/>
                <a:cs typeface="Calibri"/>
                <a:sym typeface="Calibri"/>
              </a:rPr>
              <a:t>They don’t ride as often as members, </a:t>
            </a:r>
            <a:endParaRPr sz="1100"/>
          </a:p>
          <a:p>
            <a:pPr indent="-177800" lvl="1" marL="520700" marR="0" rtl="0" algn="l">
              <a:lnSpc>
                <a:spcPct val="90000"/>
              </a:lnSpc>
              <a:spcBef>
                <a:spcPts val="400"/>
              </a:spcBef>
              <a:spcAft>
                <a:spcPts val="0"/>
              </a:spcAft>
              <a:buClr>
                <a:schemeClr val="dk1"/>
              </a:buClr>
              <a:buSzPts val="1800"/>
              <a:buFont typeface="Arial"/>
              <a:buChar char="•"/>
            </a:pPr>
            <a:r>
              <a:rPr b="0" i="0" lang="en" sz="1800" u="none" cap="none" strike="noStrike">
                <a:solidFill>
                  <a:schemeClr val="dk1"/>
                </a:solidFill>
                <a:latin typeface="Calibri"/>
                <a:ea typeface="Calibri"/>
                <a:cs typeface="Calibri"/>
                <a:sym typeface="Calibri"/>
              </a:rPr>
              <a:t>Likely to use the bike for only one way trip.</a:t>
            </a:r>
            <a:br>
              <a:rPr b="0" i="0" lang="en" sz="1800" u="none" cap="none" strike="noStrike">
                <a:solidFill>
                  <a:schemeClr val="dk1"/>
                </a:solidFill>
                <a:latin typeface="Calibri"/>
                <a:ea typeface="Calibri"/>
                <a:cs typeface="Calibri"/>
                <a:sym typeface="Calibri"/>
              </a:rPr>
            </a:br>
            <a:br>
              <a:rPr b="0" i="0" lang="en" sz="1800" u="none" cap="none" strike="noStrike">
                <a:solidFill>
                  <a:schemeClr val="dk1"/>
                </a:solidFill>
                <a:latin typeface="Calibri"/>
                <a:ea typeface="Calibri"/>
                <a:cs typeface="Calibri"/>
                <a:sym typeface="Calibri"/>
              </a:rPr>
            </a:br>
            <a:r>
              <a:rPr b="0" i="0" lang="en" sz="1800" u="none" cap="none" strike="noStrike">
                <a:solidFill>
                  <a:schemeClr val="dk1"/>
                </a:solidFill>
                <a:latin typeface="Calibri"/>
                <a:ea typeface="Calibri"/>
                <a:cs typeface="Calibri"/>
                <a:sym typeface="Calibri"/>
              </a:rPr>
              <a:t>All of these indicates that casual riders use our service for </a:t>
            </a:r>
            <a:r>
              <a:rPr b="0" i="0" lang="en" sz="1800" u="none" cap="none" strike="noStrike">
                <a:solidFill>
                  <a:srgbClr val="E204A3"/>
                </a:solidFill>
                <a:latin typeface="Calibri"/>
                <a:ea typeface="Calibri"/>
                <a:cs typeface="Calibri"/>
                <a:sym typeface="Calibri"/>
              </a:rPr>
              <a:t>recreation activities </a:t>
            </a:r>
            <a:r>
              <a:rPr b="0" i="0" lang="en" sz="1800" u="none" cap="none" strike="noStrike">
                <a:solidFill>
                  <a:schemeClr val="dk1"/>
                </a:solidFill>
                <a:latin typeface="Calibri"/>
                <a:ea typeface="Calibri"/>
                <a:cs typeface="Calibri"/>
                <a:sym typeface="Calibri"/>
              </a:rPr>
              <a:t>on weekend or a day off afternoon. </a:t>
            </a:r>
            <a:endParaRPr sz="1100"/>
          </a:p>
          <a:p>
            <a:pPr indent="0" lvl="1" marL="342900" marR="0" rtl="0" algn="l">
              <a:lnSpc>
                <a:spcPct val="90000"/>
              </a:lnSpc>
              <a:spcBef>
                <a:spcPts val="40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27" name="Shape 327"/>
        <p:cNvGrpSpPr/>
        <p:nvPr/>
      </p:nvGrpSpPr>
      <p:grpSpPr>
        <a:xfrm>
          <a:off x="0" y="0"/>
          <a:ext cx="0" cy="0"/>
          <a:chOff x="0" y="0"/>
          <a:chExt cx="0" cy="0"/>
        </a:xfrm>
      </p:grpSpPr>
      <p:sp>
        <p:nvSpPr>
          <p:cNvPr id="328" name="Google Shape;328;p49"/>
          <p:cNvSpPr txBox="1"/>
          <p:nvPr>
            <p:ph idx="1" type="body"/>
          </p:nvPr>
        </p:nvSpPr>
        <p:spPr>
          <a:xfrm>
            <a:off x="605421" y="436418"/>
            <a:ext cx="7886700" cy="4325216"/>
          </a:xfrm>
          <a:prstGeom prst="rect">
            <a:avLst/>
          </a:prstGeom>
          <a:noFill/>
          <a:ln>
            <a:noFill/>
          </a:ln>
        </p:spPr>
        <p:txBody>
          <a:bodyPr anchorCtr="0" anchor="t" bIns="34275" lIns="68575" spcFirstLastPara="1" rIns="68575" wrap="square" tIns="34275">
            <a:normAutofit/>
          </a:bodyPr>
          <a:lstStyle/>
          <a:p>
            <a:pPr indent="0" lvl="1" marL="342900" rtl="0" algn="l">
              <a:lnSpc>
                <a:spcPct val="90000"/>
              </a:lnSpc>
              <a:spcBef>
                <a:spcPts val="0"/>
              </a:spcBef>
              <a:spcAft>
                <a:spcPts val="0"/>
              </a:spcAft>
              <a:buClr>
                <a:srgbClr val="E204A3"/>
              </a:buClr>
              <a:buSzPts val="3300"/>
              <a:buNone/>
            </a:pPr>
            <a:r>
              <a:rPr b="1" lang="en" sz="3300">
                <a:solidFill>
                  <a:srgbClr val="E204A3"/>
                </a:solidFill>
                <a:latin typeface="BIZ UDPMincho"/>
                <a:ea typeface="BIZ UDPMincho"/>
                <a:cs typeface="BIZ UDPMincho"/>
                <a:sym typeface="BIZ UDPMincho"/>
              </a:rPr>
              <a:t>Possible identity: </a:t>
            </a:r>
            <a:endParaRPr/>
          </a:p>
          <a:p>
            <a:pPr indent="0" lvl="1" marL="342900" rtl="0" algn="l">
              <a:lnSpc>
                <a:spcPct val="90000"/>
              </a:lnSpc>
              <a:spcBef>
                <a:spcPts val="400"/>
              </a:spcBef>
              <a:spcAft>
                <a:spcPts val="0"/>
              </a:spcAft>
              <a:buClr>
                <a:schemeClr val="dk1"/>
              </a:buClr>
              <a:buSzPts val="2400"/>
              <a:buNone/>
            </a:pPr>
            <a:r>
              <a:t/>
            </a:r>
            <a:endParaRPr sz="2400"/>
          </a:p>
          <a:p>
            <a:pPr indent="0" lvl="2" marL="685800" rtl="0" algn="l">
              <a:lnSpc>
                <a:spcPct val="90000"/>
              </a:lnSpc>
              <a:spcBef>
                <a:spcPts val="400"/>
              </a:spcBef>
              <a:spcAft>
                <a:spcPts val="0"/>
              </a:spcAft>
              <a:buClr>
                <a:schemeClr val="dk1"/>
              </a:buClr>
              <a:buSzPts val="2100"/>
              <a:buNone/>
            </a:pPr>
            <a:r>
              <a:rPr lang="en" sz="2100"/>
              <a:t>Young age college / work stage people who like to spent their afternoon explore the city. </a:t>
            </a:r>
            <a:endParaRPr/>
          </a:p>
          <a:p>
            <a:pPr indent="0" lvl="1" marL="342900" rtl="0" algn="l">
              <a:lnSpc>
                <a:spcPct val="90000"/>
              </a:lnSpc>
              <a:spcBef>
                <a:spcPts val="400"/>
              </a:spcBef>
              <a:spcAft>
                <a:spcPts val="0"/>
              </a:spcAft>
              <a:buClr>
                <a:schemeClr val="dk1"/>
              </a:buClr>
              <a:buSzPts val="2400"/>
              <a:buNone/>
            </a:pPr>
            <a:r>
              <a:t/>
            </a:r>
            <a:endParaRPr sz="2400"/>
          </a:p>
          <a:p>
            <a:pPr indent="0" lvl="1" marL="342900" rtl="0" algn="l">
              <a:lnSpc>
                <a:spcPct val="90000"/>
              </a:lnSpc>
              <a:spcBef>
                <a:spcPts val="400"/>
              </a:spcBef>
              <a:spcAft>
                <a:spcPts val="0"/>
              </a:spcAft>
              <a:buClr>
                <a:schemeClr val="dk1"/>
              </a:buClr>
              <a:buSzPts val="2400"/>
              <a:buNone/>
            </a:pPr>
            <a:r>
              <a:t/>
            </a:r>
            <a:endParaRPr sz="2400"/>
          </a:p>
          <a:p>
            <a:pPr indent="0" lvl="2" marL="685800" rtl="0" algn="l">
              <a:lnSpc>
                <a:spcPct val="90000"/>
              </a:lnSpc>
              <a:spcBef>
                <a:spcPts val="400"/>
              </a:spcBef>
              <a:spcAft>
                <a:spcPts val="0"/>
              </a:spcAft>
              <a:buClr>
                <a:schemeClr val="dk1"/>
              </a:buClr>
              <a:buSzPts val="2100"/>
              <a:buNone/>
            </a:pPr>
            <a:r>
              <a:rPr lang="en" sz="2100"/>
              <a:t>Family that will constantly going out on weekend to place like </a:t>
            </a:r>
            <a:r>
              <a:rPr lang="en" sz="2100">
                <a:solidFill>
                  <a:srgbClr val="000000"/>
                </a:solidFill>
              </a:rPr>
              <a:t>Planetarium</a:t>
            </a:r>
            <a:r>
              <a:rPr lang="en" sz="2100"/>
              <a:t> or Aquarium.</a:t>
            </a:r>
            <a:endParaRPr b="1" sz="2100">
              <a:solidFill>
                <a:srgbClr val="000000"/>
              </a:solidFill>
            </a:endParaRPr>
          </a:p>
          <a:p>
            <a:pPr indent="0" lvl="1" marL="342900" rtl="0" algn="l">
              <a:lnSpc>
                <a:spcPct val="90000"/>
              </a:lnSpc>
              <a:spcBef>
                <a:spcPts val="400"/>
              </a:spcBef>
              <a:spcAft>
                <a:spcPts val="0"/>
              </a:spcAft>
              <a:buClr>
                <a:schemeClr val="dk1"/>
              </a:buClr>
              <a:buSzPts val="2400"/>
              <a:buNone/>
            </a:pPr>
            <a:r>
              <a:t/>
            </a:r>
            <a:endParaRPr sz="2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33" name="Shape 333"/>
        <p:cNvGrpSpPr/>
        <p:nvPr/>
      </p:nvGrpSpPr>
      <p:grpSpPr>
        <a:xfrm>
          <a:off x="0" y="0"/>
          <a:ext cx="0" cy="0"/>
          <a:chOff x="0" y="0"/>
          <a:chExt cx="0" cy="0"/>
        </a:xfrm>
      </p:grpSpPr>
      <p:pic>
        <p:nvPicPr>
          <p:cNvPr id="334" name="Google Shape;334;p50"/>
          <p:cNvPicPr preferRelativeResize="0"/>
          <p:nvPr/>
        </p:nvPicPr>
        <p:blipFill rotWithShape="1">
          <a:blip r:embed="rId3">
            <a:alphaModFix/>
          </a:blip>
          <a:srcRect b="0" l="0" r="0" t="0"/>
          <a:stretch/>
        </p:blipFill>
        <p:spPr>
          <a:xfrm>
            <a:off x="1602387" y="938649"/>
            <a:ext cx="5939236" cy="4204864"/>
          </a:xfrm>
          <a:prstGeom prst="rect">
            <a:avLst/>
          </a:prstGeom>
          <a:noFill/>
          <a:ln>
            <a:noFill/>
          </a:ln>
        </p:spPr>
      </p:pic>
      <p:sp>
        <p:nvSpPr>
          <p:cNvPr id="335" name="Google Shape;335;p50"/>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p>
            <a:pPr indent="-342900" lvl="1" marL="685800" rtl="0" algn="l">
              <a:spcBef>
                <a:spcPts val="0"/>
              </a:spcBef>
              <a:spcAft>
                <a:spcPts val="0"/>
              </a:spcAft>
              <a:buNone/>
            </a:pPr>
            <a:r>
              <a:rPr b="1" lang="en" sz="3000">
                <a:latin typeface="BIZ UDPMincho"/>
                <a:ea typeface="BIZ UDPMincho"/>
                <a:cs typeface="BIZ UDPMincho"/>
                <a:sym typeface="BIZ UDPMincho"/>
              </a:rPr>
              <a:t> </a:t>
            </a:r>
            <a:r>
              <a:rPr b="1" lang="en" sz="3000">
                <a:solidFill>
                  <a:srgbClr val="E204A3"/>
                </a:solidFill>
                <a:latin typeface="BIZ UDPMincho"/>
                <a:ea typeface="BIZ UDPMincho"/>
                <a:cs typeface="BIZ UDPMincho"/>
                <a:sym typeface="BIZ UDPMincho"/>
              </a:rPr>
              <a:t>Why</a:t>
            </a:r>
            <a:r>
              <a:rPr lang="en" sz="3000">
                <a:latin typeface="BIZ UDPMincho"/>
                <a:ea typeface="BIZ UDPMincho"/>
                <a:cs typeface="BIZ UDPMincho"/>
                <a:sym typeface="BIZ UDPMincho"/>
              </a:rPr>
              <a:t> would casual riders buy Cyclistic annual memberships? </a:t>
            </a:r>
            <a:endParaRPr sz="5400">
              <a:latin typeface="BIZ UDPMincho"/>
              <a:ea typeface="BIZ UDPMincho"/>
              <a:cs typeface="BIZ UDPMincho"/>
              <a:sym typeface="BIZ UDPMincho"/>
            </a:endParaRPr>
          </a:p>
        </p:txBody>
      </p:sp>
      <p:sp>
        <p:nvSpPr>
          <p:cNvPr id="336" name="Google Shape;336;p50"/>
          <p:cNvSpPr/>
          <p:nvPr/>
        </p:nvSpPr>
        <p:spPr>
          <a:xfrm>
            <a:off x="2256386" y="1999121"/>
            <a:ext cx="1648336" cy="484748"/>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0" lang="en" sz="2700" cap="none">
                <a:solidFill>
                  <a:schemeClr val="dk1"/>
                </a:solidFill>
                <a:latin typeface="Calibri"/>
                <a:ea typeface="Calibri"/>
                <a:cs typeface="Calibri"/>
                <a:sym typeface="Calibri"/>
              </a:rPr>
              <a:t>Annual fee</a:t>
            </a:r>
            <a:endParaRPr b="0" sz="2700" cap="none">
              <a:solidFill>
                <a:schemeClr val="dk1"/>
              </a:solidFill>
              <a:latin typeface="Calibri"/>
              <a:ea typeface="Calibri"/>
              <a:cs typeface="Calibri"/>
              <a:sym typeface="Calibri"/>
            </a:endParaRPr>
          </a:p>
        </p:txBody>
      </p:sp>
      <p:sp>
        <p:nvSpPr>
          <p:cNvPr id="337" name="Google Shape;337;p50"/>
          <p:cNvSpPr/>
          <p:nvPr/>
        </p:nvSpPr>
        <p:spPr>
          <a:xfrm>
            <a:off x="5171674" y="2348549"/>
            <a:ext cx="1461746" cy="392415"/>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2100">
                <a:solidFill>
                  <a:schemeClr val="dk1"/>
                </a:solidFill>
                <a:latin typeface="Calibri"/>
                <a:ea typeface="Calibri"/>
                <a:cs typeface="Calibri"/>
                <a:sym typeface="Calibri"/>
              </a:rPr>
              <a:t>Normal cost</a:t>
            </a:r>
            <a:endParaRPr b="0" sz="2100" cap="none">
              <a:solidFill>
                <a:schemeClr val="dk1"/>
              </a:solidFill>
              <a:latin typeface="Calibri"/>
              <a:ea typeface="Calibri"/>
              <a:cs typeface="Calibri"/>
              <a:sym typeface="Calibri"/>
            </a:endParaRPr>
          </a:p>
        </p:txBody>
      </p:sp>
      <p:sp>
        <p:nvSpPr>
          <p:cNvPr id="338" name="Google Shape;338;p50"/>
          <p:cNvSpPr/>
          <p:nvPr/>
        </p:nvSpPr>
        <p:spPr>
          <a:xfrm>
            <a:off x="5135894" y="1632969"/>
            <a:ext cx="1533305" cy="71558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0" lang="en" sz="2100" cap="none">
                <a:solidFill>
                  <a:schemeClr val="dk1"/>
                </a:solidFill>
                <a:latin typeface="Calibri"/>
                <a:ea typeface="Calibri"/>
                <a:cs typeface="Calibri"/>
                <a:sym typeface="Calibri"/>
              </a:rPr>
              <a:t>Membership</a:t>
            </a:r>
            <a:br>
              <a:rPr b="0" lang="en" sz="2100" cap="none">
                <a:solidFill>
                  <a:schemeClr val="dk1"/>
                </a:solidFill>
                <a:latin typeface="Calibri"/>
                <a:ea typeface="Calibri"/>
                <a:cs typeface="Calibri"/>
                <a:sym typeface="Calibri"/>
              </a:rPr>
            </a:br>
            <a:r>
              <a:rPr b="0" lang="en" sz="2100" cap="none">
                <a:solidFill>
                  <a:schemeClr val="dk1"/>
                </a:solidFill>
                <a:latin typeface="Calibri"/>
                <a:ea typeface="Calibri"/>
                <a:cs typeface="Calibri"/>
                <a:sym typeface="Calibri"/>
              </a:rPr>
              <a:t>benefit</a:t>
            </a:r>
            <a:endParaRPr b="0" sz="2100" cap="none">
              <a:solidFill>
                <a:schemeClr val="dk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42" name="Shape 342"/>
        <p:cNvGrpSpPr/>
        <p:nvPr/>
      </p:nvGrpSpPr>
      <p:grpSpPr>
        <a:xfrm>
          <a:off x="0" y="0"/>
          <a:ext cx="0" cy="0"/>
          <a:chOff x="0" y="0"/>
          <a:chExt cx="0" cy="0"/>
        </a:xfrm>
      </p:grpSpPr>
      <p:sp>
        <p:nvSpPr>
          <p:cNvPr id="343" name="Google Shape;343;p51"/>
          <p:cNvSpPr/>
          <p:nvPr/>
        </p:nvSpPr>
        <p:spPr>
          <a:xfrm>
            <a:off x="2976372" y="3163824"/>
            <a:ext cx="164592" cy="443484"/>
          </a:xfrm>
          <a:prstGeom prst="rect">
            <a:avLst/>
          </a:prstGeom>
          <a:solidFill>
            <a:srgbClr val="FFFFF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4" name="Google Shape;344;p51"/>
          <p:cNvSpPr txBox="1"/>
          <p:nvPr>
            <p:ph type="title"/>
          </p:nvPr>
        </p:nvSpPr>
        <p:spPr>
          <a:xfrm>
            <a:off x="628650" y="273844"/>
            <a:ext cx="8045162"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4100"/>
              <a:buFont typeface="BIZ UDPMincho"/>
              <a:buNone/>
            </a:pPr>
            <a:r>
              <a:rPr b="1" lang="en" sz="4100">
                <a:latin typeface="BIZ UDPMincho"/>
                <a:ea typeface="BIZ UDPMincho"/>
                <a:cs typeface="BIZ UDPMincho"/>
                <a:sym typeface="BIZ UDPMincho"/>
              </a:rPr>
              <a:t>Digital media strategy</a:t>
            </a:r>
            <a:endParaRPr b="1" sz="4100"/>
          </a:p>
        </p:txBody>
      </p:sp>
      <p:sp>
        <p:nvSpPr>
          <p:cNvPr id="345" name="Google Shape;345;p51"/>
          <p:cNvSpPr txBox="1"/>
          <p:nvPr>
            <p:ph idx="1" type="body"/>
          </p:nvPr>
        </p:nvSpPr>
        <p:spPr>
          <a:xfrm>
            <a:off x="887123" y="1766671"/>
            <a:ext cx="3221182" cy="898597"/>
          </a:xfrm>
          <a:prstGeom prst="rect">
            <a:avLst/>
          </a:prstGeom>
          <a:noFill/>
          <a:ln>
            <a:noFill/>
          </a:ln>
        </p:spPr>
        <p:txBody>
          <a:bodyPr anchorCtr="0" anchor="t" bIns="34275" lIns="68575" spcFirstLastPara="1" rIns="68575" wrap="square" tIns="34275">
            <a:normAutofit/>
          </a:bodyPr>
          <a:lstStyle/>
          <a:p>
            <a:pPr indent="-190500" lvl="0" marL="177800" rtl="0" algn="l">
              <a:lnSpc>
                <a:spcPct val="90000"/>
              </a:lnSpc>
              <a:spcBef>
                <a:spcPts val="0"/>
              </a:spcBef>
              <a:spcAft>
                <a:spcPts val="0"/>
              </a:spcAft>
              <a:buClr>
                <a:srgbClr val="FA04B4"/>
              </a:buClr>
              <a:buSzPts val="3000"/>
              <a:buChar char="•"/>
            </a:pPr>
            <a:r>
              <a:rPr lang="en" sz="3000"/>
              <a:t>Member-like rider	</a:t>
            </a:r>
            <a:endParaRPr sz="3000"/>
          </a:p>
          <a:p>
            <a:pPr indent="0" lvl="0" marL="0" rtl="0" algn="l">
              <a:lnSpc>
                <a:spcPct val="90000"/>
              </a:lnSpc>
              <a:spcBef>
                <a:spcPts val="800"/>
              </a:spcBef>
              <a:spcAft>
                <a:spcPts val="0"/>
              </a:spcAft>
              <a:buClr>
                <a:schemeClr val="dk1"/>
              </a:buClr>
              <a:buSzPts val="3000"/>
              <a:buNone/>
            </a:pPr>
            <a:r>
              <a:t/>
            </a:r>
            <a:endParaRPr sz="3000"/>
          </a:p>
        </p:txBody>
      </p:sp>
      <p:sp>
        <p:nvSpPr>
          <p:cNvPr id="346" name="Google Shape;346;p51"/>
          <p:cNvSpPr txBox="1"/>
          <p:nvPr/>
        </p:nvSpPr>
        <p:spPr>
          <a:xfrm>
            <a:off x="4620058" y="1766671"/>
            <a:ext cx="3221182" cy="898597"/>
          </a:xfrm>
          <a:prstGeom prst="rect">
            <a:avLst/>
          </a:prstGeom>
          <a:noFill/>
          <a:ln>
            <a:noFill/>
          </a:ln>
        </p:spPr>
        <p:txBody>
          <a:bodyPr anchorCtr="0" anchor="t" bIns="34275" lIns="68575" spcFirstLastPara="1" rIns="68575" wrap="square" tIns="34275">
            <a:normAutofit/>
          </a:bodyPr>
          <a:lstStyle/>
          <a:p>
            <a:pPr indent="-190500" lvl="0" marL="177800" marR="0" rtl="0" algn="l">
              <a:lnSpc>
                <a:spcPct val="90000"/>
              </a:lnSpc>
              <a:spcBef>
                <a:spcPts val="0"/>
              </a:spcBef>
              <a:spcAft>
                <a:spcPts val="0"/>
              </a:spcAft>
              <a:buClr>
                <a:srgbClr val="E204A3"/>
              </a:buClr>
              <a:buSzPts val="3000"/>
              <a:buFont typeface="Arial"/>
              <a:buChar char="•"/>
            </a:pPr>
            <a:r>
              <a:rPr lang="en" sz="3000">
                <a:solidFill>
                  <a:schemeClr val="dk1"/>
                </a:solidFill>
                <a:latin typeface="Calibri"/>
                <a:ea typeface="Calibri"/>
                <a:cs typeface="Calibri"/>
                <a:sym typeface="Calibri"/>
              </a:rPr>
              <a:t>Recreational rider</a:t>
            </a:r>
            <a:endParaRPr sz="3000">
              <a:solidFill>
                <a:schemeClr val="dk1"/>
              </a:solidFill>
              <a:latin typeface="Calibri"/>
              <a:ea typeface="Calibri"/>
              <a:cs typeface="Calibri"/>
              <a:sym typeface="Calibri"/>
            </a:endParaRPr>
          </a:p>
        </p:txBody>
      </p:sp>
      <p:pic>
        <p:nvPicPr>
          <p:cNvPr id="347" name="Google Shape;347;p51"/>
          <p:cNvPicPr preferRelativeResize="0"/>
          <p:nvPr/>
        </p:nvPicPr>
        <p:blipFill rotWithShape="1">
          <a:blip r:embed="rId3">
            <a:alphaModFix/>
          </a:blip>
          <a:srcRect b="0" l="0" r="0" t="0"/>
          <a:stretch/>
        </p:blipFill>
        <p:spPr>
          <a:xfrm>
            <a:off x="1410565" y="2182169"/>
            <a:ext cx="2169752" cy="2343332"/>
          </a:xfrm>
          <a:prstGeom prst="rect">
            <a:avLst/>
          </a:prstGeom>
          <a:noFill/>
          <a:ln>
            <a:noFill/>
          </a:ln>
        </p:spPr>
      </p:pic>
      <p:pic>
        <p:nvPicPr>
          <p:cNvPr id="348" name="Google Shape;348;p51"/>
          <p:cNvPicPr preferRelativeResize="0"/>
          <p:nvPr/>
        </p:nvPicPr>
        <p:blipFill rotWithShape="1">
          <a:blip r:embed="rId4">
            <a:alphaModFix/>
          </a:blip>
          <a:srcRect b="74869" l="0" r="73372" t="0"/>
          <a:stretch/>
        </p:blipFill>
        <p:spPr>
          <a:xfrm>
            <a:off x="5327343" y="2455792"/>
            <a:ext cx="1806610" cy="1841460"/>
          </a:xfrm>
          <a:prstGeom prst="rect">
            <a:avLst/>
          </a:prstGeom>
          <a:noFill/>
          <a:ln>
            <a:noFill/>
          </a:ln>
        </p:spPr>
      </p:pic>
      <p:sp>
        <p:nvSpPr>
          <p:cNvPr id="349" name="Google Shape;349;p51"/>
          <p:cNvSpPr/>
          <p:nvPr/>
        </p:nvSpPr>
        <p:spPr>
          <a:xfrm>
            <a:off x="3043809" y="3366136"/>
            <a:ext cx="97155" cy="66108"/>
          </a:xfrm>
          <a:custGeom>
            <a:rect b="b" l="l" r="r" t="t"/>
            <a:pathLst>
              <a:path extrusionOk="0" h="74295" w="129540">
                <a:moveTo>
                  <a:pt x="0" y="40005"/>
                </a:moveTo>
                <a:lnTo>
                  <a:pt x="123825" y="0"/>
                </a:lnTo>
                <a:lnTo>
                  <a:pt x="129540" y="47625"/>
                </a:lnTo>
                <a:lnTo>
                  <a:pt x="40005" y="74295"/>
                </a:lnTo>
              </a:path>
            </a:pathLst>
          </a:custGeom>
          <a:solidFill>
            <a:srgbClr val="FFFFF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54" name="Shape 354"/>
        <p:cNvGrpSpPr/>
        <p:nvPr/>
      </p:nvGrpSpPr>
      <p:grpSpPr>
        <a:xfrm>
          <a:off x="0" y="0"/>
          <a:ext cx="0" cy="0"/>
          <a:chOff x="0" y="0"/>
          <a:chExt cx="0" cy="0"/>
        </a:xfrm>
      </p:grpSpPr>
      <p:sp>
        <p:nvSpPr>
          <p:cNvPr id="355" name="Google Shape;355;p52"/>
          <p:cNvSpPr txBox="1"/>
          <p:nvPr>
            <p:ph type="title"/>
          </p:nvPr>
        </p:nvSpPr>
        <p:spPr>
          <a:xfrm>
            <a:off x="604057" y="345551"/>
            <a:ext cx="7886700" cy="994172"/>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chemeClr val="dk1"/>
              </a:buClr>
              <a:buSzPts val="3600"/>
              <a:buFont typeface="BIZ UDPMincho"/>
              <a:buNone/>
            </a:pPr>
            <a:r>
              <a:rPr b="1" lang="en" sz="3600">
                <a:latin typeface="BIZ UDPMincho"/>
                <a:ea typeface="BIZ UDPMincho"/>
                <a:cs typeface="BIZ UDPMincho"/>
                <a:sym typeface="BIZ UDPMincho"/>
              </a:rPr>
              <a:t>Member-like</a:t>
            </a:r>
            <a:r>
              <a:rPr b="1" lang="en" sz="4500">
                <a:latin typeface="BIZ UDPMincho"/>
                <a:ea typeface="BIZ UDPMincho"/>
                <a:cs typeface="BIZ UDPMincho"/>
                <a:sym typeface="BIZ UDPMincho"/>
              </a:rPr>
              <a:t> </a:t>
            </a:r>
            <a:r>
              <a:rPr b="1" lang="en" sz="3600">
                <a:latin typeface="BIZ UDPMincho"/>
                <a:ea typeface="BIZ UDPMincho"/>
                <a:cs typeface="BIZ UDPMincho"/>
                <a:sym typeface="BIZ UDPMincho"/>
              </a:rPr>
              <a:t>rider</a:t>
            </a:r>
            <a:endParaRPr/>
          </a:p>
        </p:txBody>
      </p:sp>
      <p:sp>
        <p:nvSpPr>
          <p:cNvPr id="356" name="Google Shape;356;p52"/>
          <p:cNvSpPr txBox="1"/>
          <p:nvPr>
            <p:ph idx="1" type="body"/>
          </p:nvPr>
        </p:nvSpPr>
        <p:spPr>
          <a:xfrm>
            <a:off x="829085" y="2882438"/>
            <a:ext cx="4301837" cy="1511011"/>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dk1"/>
              </a:buClr>
              <a:buSzPts val="1800"/>
              <a:buNone/>
            </a:pPr>
            <a:r>
              <a:t/>
            </a:r>
            <a:endParaRPr sz="1800"/>
          </a:p>
          <a:p>
            <a:pPr indent="-171450" lvl="1" marL="520700" rtl="0" algn="l">
              <a:lnSpc>
                <a:spcPct val="90000"/>
              </a:lnSpc>
              <a:spcBef>
                <a:spcPts val="400"/>
              </a:spcBef>
              <a:spcAft>
                <a:spcPts val="0"/>
              </a:spcAft>
              <a:buClr>
                <a:srgbClr val="E204A3"/>
              </a:buClr>
              <a:buSzPts val="2700"/>
              <a:buChar char="•"/>
            </a:pPr>
            <a:r>
              <a:rPr lang="en" sz="2700"/>
              <a:t>Monthly pass	</a:t>
            </a:r>
            <a:endParaRPr/>
          </a:p>
          <a:p>
            <a:pPr indent="-171450" lvl="1" marL="520700" rtl="0" algn="l">
              <a:lnSpc>
                <a:spcPct val="90000"/>
              </a:lnSpc>
              <a:spcBef>
                <a:spcPts val="400"/>
              </a:spcBef>
              <a:spcAft>
                <a:spcPts val="0"/>
              </a:spcAft>
              <a:buClr>
                <a:srgbClr val="E204A3"/>
              </a:buClr>
              <a:buSzPts val="2700"/>
              <a:buChar char="•"/>
            </a:pPr>
            <a:r>
              <a:rPr lang="en" sz="2700"/>
              <a:t>Family plan</a:t>
            </a:r>
            <a:r>
              <a:rPr lang="en" sz="2700">
                <a:solidFill>
                  <a:srgbClr val="E204A3"/>
                </a:solidFill>
              </a:rPr>
              <a:t>	</a:t>
            </a:r>
            <a:endParaRPr sz="3000"/>
          </a:p>
        </p:txBody>
      </p:sp>
      <p:sp>
        <p:nvSpPr>
          <p:cNvPr id="357" name="Google Shape;357;p52"/>
          <p:cNvSpPr txBox="1"/>
          <p:nvPr/>
        </p:nvSpPr>
        <p:spPr>
          <a:xfrm>
            <a:off x="917300" y="1970593"/>
            <a:ext cx="2561815" cy="1130011"/>
          </a:xfrm>
          <a:prstGeom prst="rect">
            <a:avLst/>
          </a:prstGeom>
          <a:noFill/>
          <a:ln>
            <a:noFill/>
          </a:ln>
        </p:spPr>
        <p:txBody>
          <a:bodyPr anchorCtr="0" anchor="t" bIns="34275" lIns="68575" spcFirstLastPara="1" rIns="68575" wrap="square" tIns="34275">
            <a:normAutofit fontScale="92500"/>
          </a:bodyPr>
          <a:lstStyle/>
          <a:p>
            <a:pPr indent="0" lvl="0" marL="0" marR="0" rtl="0" algn="l">
              <a:lnSpc>
                <a:spcPct val="90000"/>
              </a:lnSpc>
              <a:spcBef>
                <a:spcPts val="0"/>
              </a:spcBef>
              <a:spcAft>
                <a:spcPts val="0"/>
              </a:spcAft>
              <a:buClr>
                <a:schemeClr val="dk1"/>
              </a:buClr>
              <a:buSzPct val="100000"/>
              <a:buFont typeface="Arial"/>
              <a:buNone/>
            </a:pPr>
            <a:r>
              <a:t/>
            </a:r>
            <a:endParaRPr sz="1800">
              <a:solidFill>
                <a:schemeClr val="dk1"/>
              </a:solidFill>
              <a:latin typeface="Calibri"/>
              <a:ea typeface="Calibri"/>
              <a:cs typeface="Calibri"/>
              <a:sym typeface="Calibri"/>
            </a:endParaRPr>
          </a:p>
          <a:p>
            <a:pPr indent="0" lvl="1" marL="342900" marR="0" rtl="0" algn="l">
              <a:lnSpc>
                <a:spcPct val="90000"/>
              </a:lnSpc>
              <a:spcBef>
                <a:spcPts val="400"/>
              </a:spcBef>
              <a:spcAft>
                <a:spcPts val="0"/>
              </a:spcAft>
              <a:buClr>
                <a:schemeClr val="dk1"/>
              </a:buClr>
              <a:buSzPct val="100000"/>
              <a:buFont typeface="Arial"/>
              <a:buNone/>
            </a:pPr>
            <a:r>
              <a:rPr b="0" i="0" lang="en" sz="3300" u="none" cap="none" strike="noStrike">
                <a:solidFill>
                  <a:schemeClr val="dk1"/>
                </a:solidFill>
                <a:latin typeface="Calibri"/>
                <a:ea typeface="Calibri"/>
                <a:cs typeface="Calibri"/>
                <a:sym typeface="Calibri"/>
              </a:rPr>
              <a:t>New options</a:t>
            </a:r>
            <a:endParaRPr b="0" i="0" sz="3600" u="none" cap="none" strike="noStrike">
              <a:solidFill>
                <a:schemeClr val="dk1"/>
              </a:solidFill>
              <a:latin typeface="Calibri"/>
              <a:ea typeface="Calibri"/>
              <a:cs typeface="Calibri"/>
              <a:sym typeface="Calibri"/>
            </a:endParaRPr>
          </a:p>
        </p:txBody>
      </p:sp>
      <p:sp>
        <p:nvSpPr>
          <p:cNvPr id="358" name="Google Shape;358;p52"/>
          <p:cNvSpPr txBox="1"/>
          <p:nvPr/>
        </p:nvSpPr>
        <p:spPr>
          <a:xfrm>
            <a:off x="5219137" y="1959987"/>
            <a:ext cx="2087102" cy="1130011"/>
          </a:xfrm>
          <a:prstGeom prst="rect">
            <a:avLst/>
          </a:prstGeom>
          <a:noFill/>
          <a:ln>
            <a:noFill/>
          </a:ln>
        </p:spPr>
        <p:txBody>
          <a:bodyPr anchorCtr="0" anchor="t" bIns="34275" lIns="68575" spcFirstLastPara="1" rIns="68575" wrap="square" tIns="34275">
            <a:normAutofit/>
          </a:bodyPr>
          <a:lstStyle/>
          <a:p>
            <a:pPr indent="0" lvl="0" marL="0" marR="0" rtl="0" algn="l">
              <a:lnSpc>
                <a:spcPct val="90000"/>
              </a:lnSpc>
              <a:spcBef>
                <a:spcPts val="0"/>
              </a:spcBef>
              <a:spcAft>
                <a:spcPts val="0"/>
              </a:spcAft>
              <a:buClr>
                <a:schemeClr val="dk1"/>
              </a:buClr>
              <a:buSzPts val="1800"/>
              <a:buFont typeface="Arial"/>
              <a:buNone/>
            </a:pPr>
            <a:r>
              <a:t/>
            </a:r>
            <a:endParaRPr sz="1800">
              <a:solidFill>
                <a:schemeClr val="dk1"/>
              </a:solidFill>
              <a:latin typeface="Calibri"/>
              <a:ea typeface="Calibri"/>
              <a:cs typeface="Calibri"/>
              <a:sym typeface="Calibri"/>
            </a:endParaRPr>
          </a:p>
          <a:p>
            <a:pPr indent="0" lvl="1" marL="342900" marR="0" rtl="0" algn="l">
              <a:lnSpc>
                <a:spcPct val="90000"/>
              </a:lnSpc>
              <a:spcBef>
                <a:spcPts val="400"/>
              </a:spcBef>
              <a:spcAft>
                <a:spcPts val="0"/>
              </a:spcAft>
              <a:buClr>
                <a:schemeClr val="dk1"/>
              </a:buClr>
              <a:buSzPts val="3300"/>
              <a:buFont typeface="Arial"/>
              <a:buNone/>
            </a:pPr>
            <a:r>
              <a:rPr b="0" i="0" lang="en" sz="3300" u="none" cap="none" strike="noStrike">
                <a:solidFill>
                  <a:schemeClr val="dk1"/>
                </a:solidFill>
                <a:latin typeface="Calibri"/>
                <a:ea typeface="Calibri"/>
                <a:cs typeface="Calibri"/>
                <a:sym typeface="Calibri"/>
              </a:rPr>
              <a:t>Scheme</a:t>
            </a:r>
            <a:endParaRPr b="0" i="0" sz="4500" u="none" cap="none" strike="noStrike">
              <a:solidFill>
                <a:schemeClr val="dk1"/>
              </a:solidFill>
              <a:latin typeface="Calibri"/>
              <a:ea typeface="Calibri"/>
              <a:cs typeface="Calibri"/>
              <a:sym typeface="Calibri"/>
            </a:endParaRPr>
          </a:p>
        </p:txBody>
      </p:sp>
      <p:sp>
        <p:nvSpPr>
          <p:cNvPr id="359" name="Google Shape;359;p52"/>
          <p:cNvSpPr txBox="1"/>
          <p:nvPr/>
        </p:nvSpPr>
        <p:spPr>
          <a:xfrm>
            <a:off x="5107781" y="2822434"/>
            <a:ext cx="3480305" cy="1631020"/>
          </a:xfrm>
          <a:prstGeom prst="rect">
            <a:avLst/>
          </a:prstGeom>
          <a:noFill/>
          <a:ln>
            <a:noFill/>
          </a:ln>
        </p:spPr>
        <p:txBody>
          <a:bodyPr anchorCtr="0" anchor="t" bIns="34275" lIns="68575" spcFirstLastPara="1" rIns="68575" wrap="square" tIns="34275">
            <a:normAutofit fontScale="92500"/>
          </a:bodyPr>
          <a:lstStyle/>
          <a:p>
            <a:pPr indent="-76200" lvl="0" marL="177800" marR="0" rtl="0" algn="l">
              <a:lnSpc>
                <a:spcPct val="90000"/>
              </a:lnSpc>
              <a:spcBef>
                <a:spcPts val="0"/>
              </a:spcBef>
              <a:spcAft>
                <a:spcPts val="0"/>
              </a:spcAft>
              <a:buClr>
                <a:schemeClr val="dk1"/>
              </a:buClr>
              <a:buSzPct val="100000"/>
              <a:buFont typeface="Arial"/>
              <a:buNone/>
            </a:pPr>
            <a:r>
              <a:t/>
            </a:r>
            <a:endParaRPr sz="1800">
              <a:solidFill>
                <a:schemeClr val="dk1"/>
              </a:solidFill>
              <a:latin typeface="Calibri"/>
              <a:ea typeface="Calibri"/>
              <a:cs typeface="Calibri"/>
              <a:sym typeface="Calibri"/>
            </a:endParaRPr>
          </a:p>
          <a:p>
            <a:pPr indent="-183991" lvl="1" marL="520700" marR="0" rtl="0" algn="l">
              <a:lnSpc>
                <a:spcPct val="90000"/>
              </a:lnSpc>
              <a:spcBef>
                <a:spcPts val="400"/>
              </a:spcBef>
              <a:spcAft>
                <a:spcPts val="0"/>
              </a:spcAft>
              <a:buClr>
                <a:srgbClr val="E204A3"/>
              </a:buClr>
              <a:buSzPct val="100000"/>
              <a:buFont typeface="Arial"/>
              <a:buChar char="•"/>
            </a:pPr>
            <a:r>
              <a:rPr b="0" i="0" lang="en" sz="2700" u="none" cap="none" strike="noStrike">
                <a:solidFill>
                  <a:schemeClr val="dk1"/>
                </a:solidFill>
                <a:latin typeface="Calibri"/>
                <a:ea typeface="Calibri"/>
                <a:cs typeface="Calibri"/>
                <a:sym typeface="Calibri"/>
              </a:rPr>
              <a:t>Membership benefit</a:t>
            </a:r>
            <a:endParaRPr sz="1100"/>
          </a:p>
          <a:p>
            <a:pPr indent="-183991" lvl="1" marL="520700" marR="0" rtl="0" algn="l">
              <a:lnSpc>
                <a:spcPct val="90000"/>
              </a:lnSpc>
              <a:spcBef>
                <a:spcPts val="400"/>
              </a:spcBef>
              <a:spcAft>
                <a:spcPts val="0"/>
              </a:spcAft>
              <a:buClr>
                <a:srgbClr val="E204A3"/>
              </a:buClr>
              <a:buSzPct val="100000"/>
              <a:buFont typeface="Arial"/>
              <a:buChar char="•"/>
            </a:pPr>
            <a:r>
              <a:rPr b="0" i="0" lang="en" sz="2700" u="none" cap="none" strike="noStrike">
                <a:solidFill>
                  <a:schemeClr val="dk1"/>
                </a:solidFill>
                <a:latin typeface="Calibri"/>
                <a:ea typeface="Calibri"/>
                <a:cs typeface="Calibri"/>
                <a:sym typeface="Calibri"/>
              </a:rPr>
              <a:t>Coupon</a:t>
            </a:r>
            <a:endParaRPr sz="1100"/>
          </a:p>
          <a:p>
            <a:pPr indent="-183991" lvl="1" marL="520700" marR="0" rtl="0" algn="l">
              <a:lnSpc>
                <a:spcPct val="90000"/>
              </a:lnSpc>
              <a:spcBef>
                <a:spcPts val="400"/>
              </a:spcBef>
              <a:spcAft>
                <a:spcPts val="0"/>
              </a:spcAft>
              <a:buClr>
                <a:srgbClr val="E204A3"/>
              </a:buClr>
              <a:buSzPct val="100000"/>
              <a:buFont typeface="Arial"/>
              <a:buChar char="•"/>
            </a:pPr>
            <a:r>
              <a:rPr b="0" i="0" lang="en" sz="2700" u="none" cap="none" strike="noStrike">
                <a:solidFill>
                  <a:schemeClr val="dk1"/>
                </a:solidFill>
                <a:latin typeface="Calibri"/>
                <a:ea typeface="Calibri"/>
                <a:cs typeface="Calibri"/>
                <a:sym typeface="Calibri"/>
              </a:rPr>
              <a:t>Discount</a:t>
            </a:r>
            <a:endParaRPr sz="1100"/>
          </a:p>
        </p:txBody>
      </p:sp>
      <p:cxnSp>
        <p:nvCxnSpPr>
          <p:cNvPr id="360" name="Google Shape;360;p52"/>
          <p:cNvCxnSpPr/>
          <p:nvPr/>
        </p:nvCxnSpPr>
        <p:spPr>
          <a:xfrm>
            <a:off x="4389120" y="2164080"/>
            <a:ext cx="0" cy="2229370"/>
          </a:xfrm>
          <a:prstGeom prst="straightConnector1">
            <a:avLst/>
          </a:prstGeom>
          <a:noFill/>
          <a:ln cap="flat" cmpd="sng" w="38100">
            <a:solidFill>
              <a:schemeClr val="dk1"/>
            </a:solidFill>
            <a:prstDash val="solid"/>
            <a:miter lim="800000"/>
            <a:headEnd len="sm" w="sm" type="none"/>
            <a:tailEnd len="sm" w="sm"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64" name="Shape 364"/>
        <p:cNvGrpSpPr/>
        <p:nvPr/>
      </p:nvGrpSpPr>
      <p:grpSpPr>
        <a:xfrm>
          <a:off x="0" y="0"/>
          <a:ext cx="0" cy="0"/>
          <a:chOff x="0" y="0"/>
          <a:chExt cx="0" cy="0"/>
        </a:xfrm>
      </p:grpSpPr>
      <p:sp>
        <p:nvSpPr>
          <p:cNvPr id="365" name="Google Shape;365;p53"/>
          <p:cNvSpPr txBox="1"/>
          <p:nvPr>
            <p:ph type="title"/>
          </p:nvPr>
        </p:nvSpPr>
        <p:spPr>
          <a:xfrm>
            <a:off x="628650" y="273844"/>
            <a:ext cx="8045162"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000"/>
              <a:buFont typeface="BIZ UDPMincho"/>
              <a:buNone/>
            </a:pPr>
            <a:r>
              <a:rPr b="1" lang="en" sz="3000">
                <a:latin typeface="BIZ UDPMincho"/>
                <a:ea typeface="BIZ UDPMincho"/>
                <a:cs typeface="BIZ UDPMincho"/>
                <a:sym typeface="BIZ UDPMincho"/>
              </a:rPr>
              <a:t>For Recreational Rider</a:t>
            </a:r>
            <a:endParaRPr b="1" sz="3000"/>
          </a:p>
        </p:txBody>
      </p:sp>
      <p:sp>
        <p:nvSpPr>
          <p:cNvPr id="366" name="Google Shape;366;p5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p>
            <a:pPr indent="0" lvl="1" marL="342900" rtl="0" algn="l">
              <a:lnSpc>
                <a:spcPct val="90000"/>
              </a:lnSpc>
              <a:spcBef>
                <a:spcPts val="0"/>
              </a:spcBef>
              <a:spcAft>
                <a:spcPts val="0"/>
              </a:spcAft>
              <a:buClr>
                <a:schemeClr val="dk1"/>
              </a:buClr>
              <a:buSzPts val="1800"/>
              <a:buNone/>
            </a:pPr>
            <a:r>
              <a:rPr lang="en"/>
              <a:t>We should target people who have a habit of doing outdoor activities on their day off. With… </a:t>
            </a:r>
            <a:br>
              <a:rPr lang="en"/>
            </a:br>
            <a:endParaRPr/>
          </a:p>
          <a:p>
            <a:pPr indent="-177800" lvl="1" marL="520700" rtl="0" algn="l">
              <a:lnSpc>
                <a:spcPct val="90000"/>
              </a:lnSpc>
              <a:spcBef>
                <a:spcPts val="400"/>
              </a:spcBef>
              <a:spcAft>
                <a:spcPts val="0"/>
              </a:spcAft>
              <a:buClr>
                <a:srgbClr val="E204A3"/>
              </a:buClr>
              <a:buSzPts val="1800"/>
              <a:buChar char="•"/>
            </a:pPr>
            <a:r>
              <a:rPr lang="en"/>
              <a:t>Advertisement on social media promoting our service using short video showing a casual afternoon tea, coffee or picnic. </a:t>
            </a:r>
            <a:endParaRPr/>
          </a:p>
          <a:p>
            <a:pPr indent="-63500" lvl="1" marL="520700" rtl="0" algn="l">
              <a:lnSpc>
                <a:spcPct val="90000"/>
              </a:lnSpc>
              <a:spcBef>
                <a:spcPts val="400"/>
              </a:spcBef>
              <a:spcAft>
                <a:spcPts val="0"/>
              </a:spcAft>
              <a:buClr>
                <a:srgbClr val="E204A3"/>
              </a:buClr>
              <a:buSzPts val="1800"/>
              <a:buNone/>
            </a:pPr>
            <a:r>
              <a:t/>
            </a:r>
            <a:endParaRPr/>
          </a:p>
          <a:p>
            <a:pPr indent="-177800" lvl="1" marL="520700" rtl="0" algn="l">
              <a:lnSpc>
                <a:spcPct val="90000"/>
              </a:lnSpc>
              <a:spcBef>
                <a:spcPts val="400"/>
              </a:spcBef>
              <a:spcAft>
                <a:spcPts val="0"/>
              </a:spcAft>
              <a:buClr>
                <a:srgbClr val="E204A3"/>
              </a:buClr>
              <a:buSzPts val="1800"/>
              <a:buChar char="•"/>
            </a:pPr>
            <a:r>
              <a:rPr lang="en"/>
              <a:t>Host a reward event to encourage users to post and share their ride using our hashtag.</a:t>
            </a:r>
            <a:endParaRPr/>
          </a:p>
          <a:p>
            <a:pPr indent="-63500" lvl="1" marL="520700" rtl="0" algn="l">
              <a:lnSpc>
                <a:spcPct val="90000"/>
              </a:lnSpc>
              <a:spcBef>
                <a:spcPts val="400"/>
              </a:spcBef>
              <a:spcAft>
                <a:spcPts val="0"/>
              </a:spcAft>
              <a:buClr>
                <a:srgbClr val="E204A3"/>
              </a:buClr>
              <a:buSzPts val="1800"/>
              <a:buNone/>
            </a:pPr>
            <a:r>
              <a:t/>
            </a:r>
            <a:endParaRPr/>
          </a:p>
          <a:p>
            <a:pPr indent="-177800" lvl="1" marL="520700" rtl="0" algn="l">
              <a:lnSpc>
                <a:spcPct val="90000"/>
              </a:lnSpc>
              <a:spcBef>
                <a:spcPts val="400"/>
              </a:spcBef>
              <a:spcAft>
                <a:spcPts val="0"/>
              </a:spcAft>
              <a:buClr>
                <a:srgbClr val="E204A3"/>
              </a:buClr>
              <a:buSzPts val="1800"/>
              <a:buChar char="•"/>
            </a:pPr>
            <a:r>
              <a:rPr lang="en"/>
              <a:t>Posting a weekly suggestion on where to go with a bike on our social media page.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7"/>
          <p:cNvSpPr txBox="1"/>
          <p:nvPr>
            <p:ph type="title"/>
          </p:nvPr>
        </p:nvSpPr>
        <p:spPr>
          <a:xfrm>
            <a:off x="966273" y="911506"/>
            <a:ext cx="4164205" cy="1388962"/>
          </a:xfrm>
          <a:prstGeom prst="rect">
            <a:avLst/>
          </a:prstGeom>
          <a:noFill/>
          <a:ln>
            <a:noFill/>
          </a:ln>
        </p:spPr>
        <p:txBody>
          <a:bodyPr anchorCtr="0" anchor="t" bIns="34275" lIns="68575" spcFirstLastPara="1" rIns="68575" wrap="square" tIns="34275">
            <a:normAutofit/>
          </a:bodyPr>
          <a:lstStyle/>
          <a:p>
            <a:pPr indent="0" lvl="0" marL="0" rtl="0" algn="just">
              <a:lnSpc>
                <a:spcPct val="90000"/>
              </a:lnSpc>
              <a:spcBef>
                <a:spcPts val="0"/>
              </a:spcBef>
              <a:spcAft>
                <a:spcPts val="0"/>
              </a:spcAft>
              <a:buClr>
                <a:srgbClr val="E204A3"/>
              </a:buClr>
              <a:buSzPts val="7200"/>
              <a:buFont typeface="Arial"/>
              <a:buNone/>
            </a:pPr>
            <a:r>
              <a:rPr b="1" lang="en" sz="7200">
                <a:solidFill>
                  <a:srgbClr val="E204A3"/>
                </a:solidFill>
                <a:latin typeface="Arial"/>
                <a:ea typeface="Arial"/>
                <a:cs typeface="Arial"/>
                <a:sym typeface="Arial"/>
              </a:rPr>
              <a:t>GOAL</a:t>
            </a:r>
            <a:r>
              <a:rPr b="1" lang="en">
                <a:latin typeface="Sorts Mill Goudy"/>
                <a:ea typeface="Sorts Mill Goudy"/>
                <a:cs typeface="Sorts Mill Goudy"/>
                <a:sym typeface="Sorts Mill Goudy"/>
              </a:rPr>
              <a:t> </a:t>
            </a:r>
            <a:br>
              <a:rPr b="1" lang="en">
                <a:latin typeface="Sorts Mill Goudy"/>
                <a:ea typeface="Sorts Mill Goudy"/>
                <a:cs typeface="Sorts Mill Goudy"/>
                <a:sym typeface="Sorts Mill Goudy"/>
              </a:rPr>
            </a:br>
            <a:r>
              <a:rPr lang="en" sz="2400"/>
              <a:t> </a:t>
            </a:r>
            <a:endParaRPr sz="2400"/>
          </a:p>
        </p:txBody>
      </p:sp>
      <p:sp>
        <p:nvSpPr>
          <p:cNvPr id="143" name="Google Shape;143;p27"/>
          <p:cNvSpPr txBox="1"/>
          <p:nvPr>
            <p:ph idx="1" type="body"/>
          </p:nvPr>
        </p:nvSpPr>
        <p:spPr>
          <a:xfrm>
            <a:off x="966273" y="2300468"/>
            <a:ext cx="5301417" cy="112514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rgbClr val="888888"/>
              </a:buClr>
              <a:buSzPts val="1800"/>
              <a:buNone/>
            </a:pPr>
            <a:r>
              <a:rPr lang="en"/>
              <a:t>What we are aiming to achieve from this study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71" name="Shape 371"/>
        <p:cNvGrpSpPr/>
        <p:nvPr/>
      </p:nvGrpSpPr>
      <p:grpSpPr>
        <a:xfrm>
          <a:off x="0" y="0"/>
          <a:ext cx="0" cy="0"/>
          <a:chOff x="0" y="0"/>
          <a:chExt cx="0" cy="0"/>
        </a:xfrm>
      </p:grpSpPr>
      <p:sp>
        <p:nvSpPr>
          <p:cNvPr id="372" name="Google Shape;372;p54"/>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5400"/>
              <a:buFont typeface="BIZ UDPMincho"/>
              <a:buNone/>
            </a:pPr>
            <a:r>
              <a:rPr lang="en" sz="5400">
                <a:latin typeface="BIZ UDPMincho"/>
                <a:ea typeface="BIZ UDPMincho"/>
                <a:cs typeface="BIZ UDPMincho"/>
                <a:sym typeface="BIZ UDPMincho"/>
              </a:rPr>
              <a:t>Suggestion</a:t>
            </a:r>
            <a:endParaRPr sz="5400">
              <a:latin typeface="BIZ UDPMincho"/>
              <a:ea typeface="BIZ UDPMincho"/>
              <a:cs typeface="BIZ UDPMincho"/>
              <a:sym typeface="BIZ UDPMincho"/>
            </a:endParaRPr>
          </a:p>
        </p:txBody>
      </p:sp>
      <p:sp>
        <p:nvSpPr>
          <p:cNvPr id="373" name="Google Shape;373;p54"/>
          <p:cNvSpPr txBox="1"/>
          <p:nvPr>
            <p:ph idx="1" type="body"/>
          </p:nvPr>
        </p:nvSpPr>
        <p:spPr>
          <a:xfrm>
            <a:off x="628650" y="2322368"/>
            <a:ext cx="7886700" cy="989734"/>
          </a:xfrm>
          <a:prstGeom prst="rect">
            <a:avLst/>
          </a:prstGeom>
          <a:noFill/>
          <a:ln>
            <a:noFill/>
          </a:ln>
        </p:spPr>
        <p:txBody>
          <a:bodyPr anchorCtr="0" anchor="t" bIns="34275" lIns="68575" spcFirstLastPara="1" rIns="68575" wrap="square" tIns="34275">
            <a:normAutofit/>
          </a:bodyPr>
          <a:lstStyle/>
          <a:p>
            <a:pPr indent="0" lvl="0" marL="0" rtl="0" algn="ctr">
              <a:lnSpc>
                <a:spcPct val="90000"/>
              </a:lnSpc>
              <a:spcBef>
                <a:spcPts val="0"/>
              </a:spcBef>
              <a:spcAft>
                <a:spcPts val="0"/>
              </a:spcAft>
              <a:buClr>
                <a:srgbClr val="E204A3"/>
              </a:buClr>
              <a:buSzPts val="4500"/>
              <a:buNone/>
            </a:pPr>
            <a:r>
              <a:rPr lang="en" sz="4500">
                <a:solidFill>
                  <a:srgbClr val="E204A3"/>
                </a:solidFill>
              </a:rPr>
              <a:t>Docked</a:t>
            </a:r>
            <a:r>
              <a:rPr lang="en" sz="4500"/>
              <a:t> V.S. </a:t>
            </a:r>
            <a:r>
              <a:rPr lang="en" sz="4500">
                <a:solidFill>
                  <a:srgbClr val="E204A3"/>
                </a:solidFill>
              </a:rPr>
              <a:t>No Docked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BC92"/>
        </a:solidFill>
      </p:bgPr>
    </p:bg>
    <p:spTree>
      <p:nvGrpSpPr>
        <p:cNvPr id="378" name="Shape 378"/>
        <p:cNvGrpSpPr/>
        <p:nvPr/>
      </p:nvGrpSpPr>
      <p:grpSpPr>
        <a:xfrm>
          <a:off x="0" y="0"/>
          <a:ext cx="0" cy="0"/>
          <a:chOff x="0" y="0"/>
          <a:chExt cx="0" cy="0"/>
        </a:xfrm>
      </p:grpSpPr>
      <p:sp>
        <p:nvSpPr>
          <p:cNvPr id="379" name="Google Shape;379;p55"/>
          <p:cNvSpPr txBox="1"/>
          <p:nvPr>
            <p:ph type="title"/>
          </p:nvPr>
        </p:nvSpPr>
        <p:spPr>
          <a:xfrm>
            <a:off x="574098" y="188119"/>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600"/>
              <a:buFont typeface="BIZ UDPMincho"/>
              <a:buNone/>
            </a:pPr>
            <a:r>
              <a:rPr lang="en" sz="3600">
                <a:latin typeface="BIZ UDPMincho"/>
                <a:ea typeface="BIZ UDPMincho"/>
                <a:cs typeface="BIZ UDPMincho"/>
                <a:sym typeface="BIZ UDPMincho"/>
              </a:rPr>
              <a:t>Result Expectation</a:t>
            </a:r>
            <a:endParaRPr sz="3600">
              <a:latin typeface="BIZ UDPMincho"/>
              <a:ea typeface="BIZ UDPMincho"/>
              <a:cs typeface="BIZ UDPMincho"/>
              <a:sym typeface="BIZ UDPMincho"/>
            </a:endParaRPr>
          </a:p>
        </p:txBody>
      </p:sp>
      <p:sp>
        <p:nvSpPr>
          <p:cNvPr id="380" name="Google Shape;380;p55"/>
          <p:cNvSpPr txBox="1"/>
          <p:nvPr>
            <p:ph idx="1" type="body"/>
          </p:nvPr>
        </p:nvSpPr>
        <p:spPr>
          <a:xfrm>
            <a:off x="628649" y="1254703"/>
            <a:ext cx="7982816" cy="2649681"/>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dk1"/>
              </a:buClr>
              <a:buSzPts val="2400"/>
              <a:buNone/>
            </a:pPr>
            <a:r>
              <a:rPr lang="en" sz="2400"/>
              <a:t>Since we don’t have exact number of casual rider, we will use percentage to calculate.</a:t>
            </a:r>
            <a:endParaRPr/>
          </a:p>
          <a:p>
            <a:pPr indent="0" lvl="0" marL="0" rtl="0" algn="l">
              <a:lnSpc>
                <a:spcPct val="90000"/>
              </a:lnSpc>
              <a:spcBef>
                <a:spcPts val="800"/>
              </a:spcBef>
              <a:spcAft>
                <a:spcPts val="0"/>
              </a:spcAft>
              <a:buClr>
                <a:schemeClr val="dk1"/>
              </a:buClr>
              <a:buSzPts val="2400"/>
              <a:buNone/>
            </a:pPr>
            <a:r>
              <a:t/>
            </a:r>
            <a:endParaRPr sz="2400"/>
          </a:p>
          <a:p>
            <a:pPr indent="0" lvl="0" marL="0" rtl="0" algn="l">
              <a:lnSpc>
                <a:spcPct val="90000"/>
              </a:lnSpc>
              <a:spcBef>
                <a:spcPts val="800"/>
              </a:spcBef>
              <a:spcAft>
                <a:spcPts val="0"/>
              </a:spcAft>
              <a:buClr>
                <a:schemeClr val="dk1"/>
              </a:buClr>
              <a:buSzPts val="2400"/>
              <a:buNone/>
            </a:pPr>
            <a:r>
              <a:rPr lang="en" sz="2400"/>
              <a:t>If we can reach to about 20 times our current customer amount of potential customers with 5% conversion rate, and 15% becomes a member, we will have a </a:t>
            </a:r>
            <a:r>
              <a:rPr lang="en" sz="2400">
                <a:solidFill>
                  <a:srgbClr val="E204A3"/>
                </a:solidFill>
              </a:rPr>
              <a:t>20% growth in membership</a:t>
            </a:r>
            <a:r>
              <a:rPr lang="en" sz="2400"/>
              <a:t>, plus more casual rider.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FB97"/>
        </a:solidFill>
      </p:bgPr>
    </p:bg>
    <p:spTree>
      <p:nvGrpSpPr>
        <p:cNvPr id="148" name="Shape 148"/>
        <p:cNvGrpSpPr/>
        <p:nvPr/>
      </p:nvGrpSpPr>
      <p:grpSpPr>
        <a:xfrm>
          <a:off x="0" y="0"/>
          <a:ext cx="0" cy="0"/>
          <a:chOff x="0" y="0"/>
          <a:chExt cx="0" cy="0"/>
        </a:xfrm>
      </p:grpSpPr>
      <p:sp>
        <p:nvSpPr>
          <p:cNvPr id="149" name="Google Shape;149;p28"/>
          <p:cNvSpPr txBox="1"/>
          <p:nvPr>
            <p:ph type="title"/>
          </p:nvPr>
        </p:nvSpPr>
        <p:spPr>
          <a:xfrm>
            <a:off x="242886" y="229049"/>
            <a:ext cx="4708682" cy="997771"/>
          </a:xfrm>
          <a:prstGeom prst="rect">
            <a:avLst/>
          </a:prstGeom>
          <a:noFill/>
          <a:ln>
            <a:noFill/>
          </a:ln>
        </p:spPr>
        <p:txBody>
          <a:bodyPr anchorCtr="0" anchor="ctr" bIns="34275" lIns="68575" spcFirstLastPara="1" rIns="68575" wrap="square" tIns="34275">
            <a:noAutofit/>
          </a:bodyPr>
          <a:lstStyle/>
          <a:p>
            <a:pPr indent="0" lvl="0" marL="0" rtl="0" algn="ctr">
              <a:lnSpc>
                <a:spcPct val="150000"/>
              </a:lnSpc>
              <a:spcBef>
                <a:spcPts val="0"/>
              </a:spcBef>
              <a:spcAft>
                <a:spcPts val="0"/>
              </a:spcAft>
              <a:buClr>
                <a:srgbClr val="E204A3"/>
              </a:buClr>
              <a:buSzPts val="3300"/>
              <a:buFont typeface="BIZ UDPMincho"/>
              <a:buNone/>
            </a:pPr>
            <a:r>
              <a:rPr b="1" lang="en">
                <a:solidFill>
                  <a:srgbClr val="E204A3"/>
                </a:solidFill>
                <a:latin typeface="BIZ UDPMincho"/>
                <a:ea typeface="BIZ UDPMincho"/>
                <a:cs typeface="BIZ UDPMincho"/>
                <a:sym typeface="BIZ UDPMincho"/>
              </a:rPr>
              <a:t>Goal</a:t>
            </a:r>
            <a:r>
              <a:rPr b="1" lang="en" sz="2400">
                <a:latin typeface="BIZ UDPMincho"/>
                <a:ea typeface="BIZ UDPMincho"/>
                <a:cs typeface="BIZ UDPMincho"/>
                <a:sym typeface="BIZ UDPMincho"/>
              </a:rPr>
              <a:t> </a:t>
            </a:r>
            <a:r>
              <a:rPr lang="en" sz="2400">
                <a:latin typeface="Calibri"/>
                <a:ea typeface="Calibri"/>
                <a:cs typeface="Calibri"/>
                <a:sym typeface="Calibri"/>
              </a:rPr>
              <a:t>for this study is ...</a:t>
            </a:r>
            <a:endParaRPr sz="2700">
              <a:latin typeface="Calibri"/>
              <a:ea typeface="Calibri"/>
              <a:cs typeface="Calibri"/>
              <a:sym typeface="Calibri"/>
            </a:endParaRPr>
          </a:p>
        </p:txBody>
      </p:sp>
      <p:sp>
        <p:nvSpPr>
          <p:cNvPr id="150" name="Google Shape;150;p28"/>
          <p:cNvSpPr txBox="1"/>
          <p:nvPr>
            <p:ph idx="1" type="body"/>
          </p:nvPr>
        </p:nvSpPr>
        <p:spPr>
          <a:xfrm>
            <a:off x="242886" y="1775459"/>
            <a:ext cx="8657274" cy="3229985"/>
          </a:xfrm>
          <a:prstGeom prst="rect">
            <a:avLst/>
          </a:prstGeom>
          <a:noFill/>
          <a:ln>
            <a:noFill/>
          </a:ln>
        </p:spPr>
        <p:txBody>
          <a:bodyPr anchorCtr="0" anchor="t" bIns="34275" lIns="68575" spcFirstLastPara="1" rIns="68575" wrap="square" tIns="34275">
            <a:normAutofit/>
          </a:bodyPr>
          <a:lstStyle/>
          <a:p>
            <a:pPr indent="0" lvl="0" marL="0" rtl="0" algn="ctr">
              <a:lnSpc>
                <a:spcPct val="150000"/>
              </a:lnSpc>
              <a:spcBef>
                <a:spcPts val="0"/>
              </a:spcBef>
              <a:spcAft>
                <a:spcPts val="0"/>
              </a:spcAft>
              <a:buClr>
                <a:schemeClr val="dk1"/>
              </a:buClr>
              <a:buSzPts val="1800"/>
              <a:buNone/>
            </a:pPr>
            <a:r>
              <a:rPr lang="en" sz="1800"/>
              <a:t>To support design a Marketing Strategy</a:t>
            </a:r>
            <a:endParaRPr/>
          </a:p>
          <a:p>
            <a:pPr indent="0" lvl="0" marL="0" rtl="0" algn="ctr">
              <a:lnSpc>
                <a:spcPct val="150000"/>
              </a:lnSpc>
              <a:spcBef>
                <a:spcPts val="800"/>
              </a:spcBef>
              <a:spcAft>
                <a:spcPts val="0"/>
              </a:spcAft>
              <a:buClr>
                <a:schemeClr val="dk1"/>
              </a:buClr>
              <a:buSzPts val="1800"/>
              <a:buNone/>
            </a:pPr>
            <a:r>
              <a:rPr lang="en" sz="1800"/>
              <a:t>aiming at Converting</a:t>
            </a:r>
            <a:r>
              <a:rPr lang="en" sz="3000"/>
              <a:t> </a:t>
            </a:r>
            <a:endParaRPr/>
          </a:p>
          <a:p>
            <a:pPr indent="0" lvl="0" marL="0" rtl="0" algn="ctr">
              <a:lnSpc>
                <a:spcPct val="150000"/>
              </a:lnSpc>
              <a:spcBef>
                <a:spcPts val="800"/>
              </a:spcBef>
              <a:spcAft>
                <a:spcPts val="0"/>
              </a:spcAft>
              <a:buClr>
                <a:srgbClr val="70BC92"/>
              </a:buClr>
              <a:buSzPts val="3300"/>
              <a:buNone/>
            </a:pPr>
            <a:r>
              <a:rPr lang="en" sz="3300">
                <a:solidFill>
                  <a:srgbClr val="70BC92"/>
                </a:solidFill>
                <a:latin typeface="BIZ UDPMincho"/>
                <a:ea typeface="BIZ UDPMincho"/>
                <a:cs typeface="BIZ UDPMincho"/>
                <a:sym typeface="BIZ UDPMincho"/>
              </a:rPr>
              <a:t>  </a:t>
            </a:r>
            <a:r>
              <a:rPr b="1" lang="en" sz="2400">
                <a:solidFill>
                  <a:srgbClr val="ED7D31"/>
                </a:solidFill>
                <a:latin typeface="BIZ UDPMincho"/>
                <a:ea typeface="BIZ UDPMincho"/>
                <a:cs typeface="BIZ UDPMincho"/>
                <a:sym typeface="BIZ UDPMincho"/>
              </a:rPr>
              <a:t>Casual Riders   </a:t>
            </a:r>
            <a:r>
              <a:rPr b="1" lang="en">
                <a:solidFill>
                  <a:srgbClr val="ED7D31"/>
                </a:solidFill>
                <a:latin typeface="BIZ UDPMincho"/>
                <a:ea typeface="BIZ UDPMincho"/>
                <a:cs typeface="BIZ UDPMincho"/>
                <a:sym typeface="BIZ UDPMincho"/>
              </a:rPr>
              <a:t> </a:t>
            </a:r>
            <a:r>
              <a:rPr lang="en" sz="1800"/>
              <a:t>into  </a:t>
            </a:r>
            <a:r>
              <a:rPr lang="en" sz="2400"/>
              <a:t>   </a:t>
            </a:r>
            <a:r>
              <a:rPr b="1" lang="en" sz="2400">
                <a:solidFill>
                  <a:srgbClr val="2E75B5"/>
                </a:solidFill>
                <a:latin typeface="BIZ UDPMincho"/>
                <a:ea typeface="BIZ UDPMincho"/>
                <a:cs typeface="BIZ UDPMincho"/>
                <a:sym typeface="BIZ UDPMincho"/>
              </a:rPr>
              <a:t>Annual Members</a:t>
            </a:r>
            <a:endParaRPr b="1" sz="3000">
              <a:solidFill>
                <a:srgbClr val="2E75B5"/>
              </a:solidFill>
              <a:latin typeface="BIZ UDPMincho"/>
              <a:ea typeface="BIZ UDPMincho"/>
              <a:cs typeface="BIZ UDPMincho"/>
              <a:sym typeface="BIZ UDPMinch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FB97"/>
        </a:solidFill>
      </p:bgPr>
    </p:bg>
    <p:spTree>
      <p:nvGrpSpPr>
        <p:cNvPr id="155" name="Shape 155"/>
        <p:cNvGrpSpPr/>
        <p:nvPr/>
      </p:nvGrpSpPr>
      <p:grpSpPr>
        <a:xfrm>
          <a:off x="0" y="0"/>
          <a:ext cx="0" cy="0"/>
          <a:chOff x="0" y="0"/>
          <a:chExt cx="0" cy="0"/>
        </a:xfrm>
      </p:grpSpPr>
      <p:sp>
        <p:nvSpPr>
          <p:cNvPr id="156" name="Google Shape;156;p29"/>
          <p:cNvSpPr txBox="1"/>
          <p:nvPr>
            <p:ph type="title"/>
          </p:nvPr>
        </p:nvSpPr>
        <p:spPr>
          <a:xfrm>
            <a:off x="153363" y="-55326"/>
            <a:ext cx="5077837" cy="1838527"/>
          </a:xfrm>
          <a:prstGeom prst="rect">
            <a:avLst/>
          </a:prstGeom>
          <a:noFill/>
          <a:ln>
            <a:noFill/>
          </a:ln>
        </p:spPr>
        <p:txBody>
          <a:bodyPr anchorCtr="0" anchor="ctr" bIns="34275" lIns="68575" spcFirstLastPara="1" rIns="68575" wrap="square" tIns="34275">
            <a:normAutofit/>
          </a:bodyPr>
          <a:lstStyle/>
          <a:p>
            <a:pPr indent="0" lvl="0" marL="0" rtl="0" algn="l">
              <a:lnSpc>
                <a:spcPct val="150000"/>
              </a:lnSpc>
              <a:spcBef>
                <a:spcPts val="0"/>
              </a:spcBef>
              <a:spcAft>
                <a:spcPts val="0"/>
              </a:spcAft>
              <a:buClr>
                <a:schemeClr val="dk1"/>
              </a:buClr>
              <a:buSzPts val="2700"/>
              <a:buFont typeface="BIZ UDPMincho"/>
              <a:buNone/>
            </a:pPr>
            <a:r>
              <a:rPr b="1" lang="en" sz="2700">
                <a:latin typeface="BIZ UDPMincho"/>
                <a:ea typeface="BIZ UDPMincho"/>
                <a:cs typeface="BIZ UDPMincho"/>
                <a:sym typeface="BIZ UDPMincho"/>
              </a:rPr>
              <a:t>	</a:t>
            </a:r>
            <a:r>
              <a:rPr b="1" lang="en" sz="2400">
                <a:latin typeface="BIZ UDPMincho"/>
                <a:ea typeface="BIZ UDPMincho"/>
                <a:cs typeface="BIZ UDPMincho"/>
                <a:sym typeface="BIZ UDPMincho"/>
              </a:rPr>
              <a:t>To achieve our goal</a:t>
            </a:r>
            <a:r>
              <a:rPr b="1" lang="en" sz="1100">
                <a:latin typeface="BIZ UDPMincho"/>
                <a:ea typeface="BIZ UDPMincho"/>
                <a:cs typeface="BIZ UDPMincho"/>
                <a:sym typeface="BIZ UDPMincho"/>
              </a:rPr>
              <a:t>, </a:t>
            </a:r>
            <a:br>
              <a:rPr b="1" lang="en" sz="2400">
                <a:latin typeface="BIZ UDPMincho"/>
                <a:ea typeface="BIZ UDPMincho"/>
                <a:cs typeface="BIZ UDPMincho"/>
                <a:sym typeface="BIZ UDPMincho"/>
              </a:rPr>
            </a:br>
            <a:r>
              <a:rPr b="1" lang="en" sz="2400">
                <a:latin typeface="BIZ UDPMincho"/>
                <a:ea typeface="BIZ UDPMincho"/>
                <a:cs typeface="BIZ UDPMincho"/>
                <a:sym typeface="BIZ UDPMincho"/>
              </a:rPr>
              <a:t>  we need to understand:</a:t>
            </a:r>
            <a:endParaRPr b="1" sz="2400">
              <a:latin typeface="BIZ UDPMincho"/>
              <a:ea typeface="BIZ UDPMincho"/>
              <a:cs typeface="BIZ UDPMincho"/>
              <a:sym typeface="BIZ UDPMincho"/>
            </a:endParaRPr>
          </a:p>
        </p:txBody>
      </p:sp>
      <p:sp>
        <p:nvSpPr>
          <p:cNvPr id="157" name="Google Shape;157;p29"/>
          <p:cNvSpPr txBox="1"/>
          <p:nvPr>
            <p:ph idx="1" type="body"/>
          </p:nvPr>
        </p:nvSpPr>
        <p:spPr>
          <a:xfrm>
            <a:off x="2123062" y="1641542"/>
            <a:ext cx="6684118" cy="3290306"/>
          </a:xfrm>
          <a:prstGeom prst="rect">
            <a:avLst/>
          </a:prstGeom>
          <a:noFill/>
          <a:ln>
            <a:noFill/>
          </a:ln>
        </p:spPr>
        <p:txBody>
          <a:bodyPr anchorCtr="0" anchor="t" bIns="34275" lIns="68575" spcFirstLastPara="1" rIns="68575" wrap="square" tIns="34275">
            <a:normAutofit/>
          </a:bodyPr>
          <a:lstStyle/>
          <a:p>
            <a:pPr indent="-63500" lvl="0" marL="177800" rtl="0" algn="l">
              <a:lnSpc>
                <a:spcPct val="90000"/>
              </a:lnSpc>
              <a:spcBef>
                <a:spcPts val="0"/>
              </a:spcBef>
              <a:spcAft>
                <a:spcPts val="0"/>
              </a:spcAft>
              <a:buClr>
                <a:schemeClr val="dk1"/>
              </a:buClr>
              <a:buSzPts val="1800"/>
              <a:buNone/>
            </a:pPr>
            <a:r>
              <a:t/>
            </a:r>
            <a:endParaRPr sz="1800"/>
          </a:p>
          <a:p>
            <a:pPr indent="-342900" lvl="1" marL="685800" rtl="0" algn="l">
              <a:lnSpc>
                <a:spcPct val="90000"/>
              </a:lnSpc>
              <a:spcBef>
                <a:spcPts val="400"/>
              </a:spcBef>
              <a:spcAft>
                <a:spcPts val="0"/>
              </a:spcAft>
              <a:buClr>
                <a:schemeClr val="dk1"/>
              </a:buClr>
              <a:buSzPts val="1800"/>
              <a:buFont typeface="Calibri"/>
              <a:buAutoNum type="arabicPeriod"/>
            </a:pPr>
            <a:r>
              <a:rPr b="1" lang="en"/>
              <a:t> </a:t>
            </a:r>
            <a:r>
              <a:rPr b="1" lang="en">
                <a:solidFill>
                  <a:srgbClr val="E204A3"/>
                </a:solidFill>
              </a:rPr>
              <a:t>How</a:t>
            </a:r>
            <a:r>
              <a:rPr lang="en"/>
              <a:t> do annual members and casual riders use Cyclistic bikes </a:t>
            </a:r>
            <a:r>
              <a:rPr b="1" lang="en">
                <a:solidFill>
                  <a:srgbClr val="E204A3"/>
                </a:solidFill>
              </a:rPr>
              <a:t>differently</a:t>
            </a:r>
            <a:r>
              <a:rPr lang="en"/>
              <a:t>? </a:t>
            </a:r>
            <a:endParaRPr/>
          </a:p>
          <a:p>
            <a:pPr indent="-228600" lvl="1" marL="685800" rtl="0" algn="l">
              <a:lnSpc>
                <a:spcPct val="90000"/>
              </a:lnSpc>
              <a:spcBef>
                <a:spcPts val="400"/>
              </a:spcBef>
              <a:spcAft>
                <a:spcPts val="0"/>
              </a:spcAft>
              <a:buClr>
                <a:schemeClr val="dk1"/>
              </a:buClr>
              <a:buSzPts val="1800"/>
              <a:buFont typeface="Calibri"/>
              <a:buNone/>
            </a:pPr>
            <a:r>
              <a:t/>
            </a:r>
            <a:endParaRPr/>
          </a:p>
          <a:p>
            <a:pPr indent="-228600" lvl="1" marL="685800" rtl="0" algn="l">
              <a:lnSpc>
                <a:spcPct val="90000"/>
              </a:lnSpc>
              <a:spcBef>
                <a:spcPts val="400"/>
              </a:spcBef>
              <a:spcAft>
                <a:spcPts val="0"/>
              </a:spcAft>
              <a:buClr>
                <a:schemeClr val="dk1"/>
              </a:buClr>
              <a:buSzPts val="1800"/>
              <a:buFont typeface="Calibri"/>
              <a:buNone/>
            </a:pPr>
            <a:r>
              <a:t/>
            </a:r>
            <a:endParaRPr/>
          </a:p>
          <a:p>
            <a:pPr indent="-342900" lvl="1" marL="685800" rtl="0" algn="l">
              <a:lnSpc>
                <a:spcPct val="90000"/>
              </a:lnSpc>
              <a:spcBef>
                <a:spcPts val="400"/>
              </a:spcBef>
              <a:spcAft>
                <a:spcPts val="0"/>
              </a:spcAft>
              <a:buClr>
                <a:schemeClr val="dk1"/>
              </a:buClr>
              <a:buSzPts val="1800"/>
              <a:buFont typeface="Calibri"/>
              <a:buAutoNum type="arabicPeriod"/>
            </a:pPr>
            <a:r>
              <a:rPr b="1" lang="en"/>
              <a:t> </a:t>
            </a:r>
            <a:r>
              <a:rPr b="1" lang="en">
                <a:solidFill>
                  <a:srgbClr val="E204A3"/>
                </a:solidFill>
              </a:rPr>
              <a:t>Why</a:t>
            </a:r>
            <a:r>
              <a:rPr lang="en"/>
              <a:t> would casual riders buy Cyclistic annual memberships? </a:t>
            </a:r>
            <a:endParaRPr/>
          </a:p>
          <a:p>
            <a:pPr indent="-228600" lvl="1" marL="685800" rtl="0" algn="l">
              <a:lnSpc>
                <a:spcPct val="90000"/>
              </a:lnSpc>
              <a:spcBef>
                <a:spcPts val="400"/>
              </a:spcBef>
              <a:spcAft>
                <a:spcPts val="0"/>
              </a:spcAft>
              <a:buClr>
                <a:schemeClr val="dk1"/>
              </a:buClr>
              <a:buSzPts val="1800"/>
              <a:buFont typeface="Calibri"/>
              <a:buNone/>
            </a:pPr>
            <a:r>
              <a:t/>
            </a:r>
            <a:endParaRPr/>
          </a:p>
          <a:p>
            <a:pPr indent="-228600" lvl="1" marL="685800" rtl="0" algn="l">
              <a:lnSpc>
                <a:spcPct val="90000"/>
              </a:lnSpc>
              <a:spcBef>
                <a:spcPts val="400"/>
              </a:spcBef>
              <a:spcAft>
                <a:spcPts val="0"/>
              </a:spcAft>
              <a:buClr>
                <a:schemeClr val="dk1"/>
              </a:buClr>
              <a:buSzPts val="1800"/>
              <a:buFont typeface="Calibri"/>
              <a:buNone/>
            </a:pPr>
            <a:r>
              <a:t/>
            </a:r>
            <a:endParaRPr/>
          </a:p>
          <a:p>
            <a:pPr indent="-342900" lvl="1" marL="685800" rtl="0" algn="l">
              <a:lnSpc>
                <a:spcPct val="90000"/>
              </a:lnSpc>
              <a:spcBef>
                <a:spcPts val="400"/>
              </a:spcBef>
              <a:spcAft>
                <a:spcPts val="0"/>
              </a:spcAft>
              <a:buClr>
                <a:schemeClr val="dk1"/>
              </a:buClr>
              <a:buSzPts val="1800"/>
              <a:buFont typeface="Calibri"/>
              <a:buAutoNum type="arabicPeriod"/>
            </a:pPr>
            <a:r>
              <a:rPr b="1" lang="en"/>
              <a:t> </a:t>
            </a:r>
            <a:r>
              <a:rPr b="1" lang="en">
                <a:solidFill>
                  <a:srgbClr val="E204A3"/>
                </a:solidFill>
              </a:rPr>
              <a:t>How</a:t>
            </a:r>
            <a:r>
              <a:rPr lang="en">
                <a:solidFill>
                  <a:srgbClr val="E204A3"/>
                </a:solidFill>
              </a:rPr>
              <a:t> </a:t>
            </a:r>
            <a:r>
              <a:rPr lang="en"/>
              <a:t>can Cyclistic use </a:t>
            </a:r>
            <a:r>
              <a:rPr b="1" lang="en">
                <a:solidFill>
                  <a:srgbClr val="E204A3"/>
                </a:solidFill>
              </a:rPr>
              <a:t>digital media</a:t>
            </a:r>
            <a:r>
              <a:rPr lang="en"/>
              <a:t> to influence casual riders to become members?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6F9FC"/>
            </a:gs>
            <a:gs pos="24000">
              <a:srgbClr val="F1FB67">
                <a:alpha val="80000"/>
              </a:srgbClr>
            </a:gs>
            <a:gs pos="78000">
              <a:srgbClr val="70BC92"/>
            </a:gs>
            <a:gs pos="100000">
              <a:srgbClr val="4095A5"/>
            </a:gs>
          </a:gsLst>
          <a:lin ang="2400000" scaled="0"/>
        </a:gradFill>
      </p:bgPr>
    </p:bg>
    <p:spTree>
      <p:nvGrpSpPr>
        <p:cNvPr id="161" name="Shape 161"/>
        <p:cNvGrpSpPr/>
        <p:nvPr/>
      </p:nvGrpSpPr>
      <p:grpSpPr>
        <a:xfrm>
          <a:off x="0" y="0"/>
          <a:ext cx="0" cy="0"/>
          <a:chOff x="0" y="0"/>
          <a:chExt cx="0" cy="0"/>
        </a:xfrm>
      </p:grpSpPr>
      <p:sp>
        <p:nvSpPr>
          <p:cNvPr id="162" name="Google Shape;162;p30"/>
          <p:cNvSpPr txBox="1"/>
          <p:nvPr>
            <p:ph type="title"/>
          </p:nvPr>
        </p:nvSpPr>
        <p:spPr>
          <a:xfrm>
            <a:off x="-73675" y="641900"/>
            <a:ext cx="3603000" cy="2053200"/>
          </a:xfrm>
          <a:prstGeom prst="rect">
            <a:avLst/>
          </a:prstGeom>
          <a:noFill/>
          <a:ln>
            <a:noFill/>
          </a:ln>
        </p:spPr>
        <p:txBody>
          <a:bodyPr anchorCtr="0" anchor="t" bIns="34275" lIns="68575" spcFirstLastPara="1" rIns="68575" wrap="square" tIns="34275">
            <a:noAutofit/>
          </a:bodyPr>
          <a:lstStyle/>
          <a:p>
            <a:pPr indent="0" lvl="0" marL="0" rtl="0" algn="ctr">
              <a:lnSpc>
                <a:spcPct val="90000"/>
              </a:lnSpc>
              <a:spcBef>
                <a:spcPts val="0"/>
              </a:spcBef>
              <a:spcAft>
                <a:spcPts val="0"/>
              </a:spcAft>
              <a:buClr>
                <a:schemeClr val="dk1"/>
              </a:buClr>
              <a:buSzPts val="2700"/>
              <a:buFont typeface="Arial"/>
              <a:buNone/>
            </a:pPr>
            <a:r>
              <a:t/>
            </a:r>
            <a:endParaRPr sz="4600">
              <a:latin typeface="Arial"/>
              <a:ea typeface="Arial"/>
              <a:cs typeface="Arial"/>
              <a:sym typeface="Arial"/>
            </a:endParaRPr>
          </a:p>
          <a:p>
            <a:pPr indent="0" lvl="0" marL="0" rtl="0" algn="ctr">
              <a:lnSpc>
                <a:spcPct val="90000"/>
              </a:lnSpc>
              <a:spcBef>
                <a:spcPts val="0"/>
              </a:spcBef>
              <a:spcAft>
                <a:spcPts val="0"/>
              </a:spcAft>
              <a:buClr>
                <a:schemeClr val="dk1"/>
              </a:buClr>
              <a:buSzPts val="2700"/>
              <a:buFont typeface="Arial"/>
              <a:buNone/>
            </a:pPr>
            <a:r>
              <a:rPr lang="en" sz="4600">
                <a:latin typeface="Arial"/>
                <a:ea typeface="Arial"/>
                <a:cs typeface="Arial"/>
                <a:sym typeface="Arial"/>
              </a:rPr>
              <a:t>Prepare</a:t>
            </a:r>
            <a:br>
              <a:rPr lang="en" sz="5950">
                <a:latin typeface="Arial"/>
                <a:ea typeface="Arial"/>
                <a:cs typeface="Arial"/>
                <a:sym typeface="Arial"/>
              </a:rPr>
            </a:br>
            <a:r>
              <a:rPr lang="en" sz="5950">
                <a:latin typeface="Arial"/>
                <a:ea typeface="Arial"/>
                <a:cs typeface="Arial"/>
                <a:sym typeface="Arial"/>
              </a:rPr>
              <a:t>		</a:t>
            </a:r>
            <a:r>
              <a:rPr lang="en" sz="5950">
                <a:solidFill>
                  <a:srgbClr val="E204A3"/>
                </a:solidFill>
                <a:latin typeface="Arial"/>
                <a:ea typeface="Arial"/>
                <a:cs typeface="Arial"/>
                <a:sym typeface="Arial"/>
              </a:rPr>
              <a:t>Data</a:t>
            </a:r>
            <a:br>
              <a:rPr lang="en" sz="3550"/>
            </a:br>
            <a:r>
              <a:rPr lang="en" sz="3550"/>
              <a:t> </a:t>
            </a:r>
            <a:br>
              <a:rPr lang="en" sz="3550"/>
            </a:br>
            <a:r>
              <a:rPr lang="en" sz="1660"/>
              <a:t> </a:t>
            </a:r>
            <a:endParaRPr sz="1660"/>
          </a:p>
        </p:txBody>
      </p:sp>
      <p:sp>
        <p:nvSpPr>
          <p:cNvPr id="163" name="Google Shape;163;p30"/>
          <p:cNvSpPr txBox="1"/>
          <p:nvPr>
            <p:ph idx="1" type="body"/>
          </p:nvPr>
        </p:nvSpPr>
        <p:spPr>
          <a:xfrm>
            <a:off x="4560425" y="1562582"/>
            <a:ext cx="4583575" cy="2143992"/>
          </a:xfrm>
          <a:prstGeom prst="rect">
            <a:avLst/>
          </a:prstGeom>
          <a:noFill/>
          <a:ln>
            <a:noFill/>
          </a:ln>
        </p:spPr>
        <p:txBody>
          <a:bodyPr anchorCtr="0" anchor="t" bIns="34275" lIns="68575" spcFirstLastPara="1" rIns="68575" wrap="square" tIns="34275">
            <a:normAutofit/>
          </a:bodyPr>
          <a:lstStyle/>
          <a:p>
            <a:pPr indent="0" lvl="0" marL="0" rtl="0" algn="l">
              <a:lnSpc>
                <a:spcPct val="100000"/>
              </a:lnSpc>
              <a:spcBef>
                <a:spcPts val="0"/>
              </a:spcBef>
              <a:spcAft>
                <a:spcPts val="0"/>
              </a:spcAft>
              <a:buClr>
                <a:srgbClr val="888888"/>
              </a:buClr>
              <a:buSzPts val="1800"/>
              <a:buNone/>
            </a:pPr>
            <a:r>
              <a:rPr lang="en"/>
              <a:t>Prepare : integrity/ info security </a:t>
            </a:r>
            <a:endParaRPr/>
          </a:p>
          <a:p>
            <a:pPr indent="0" lvl="0" marL="0" rtl="0" algn="l">
              <a:lnSpc>
                <a:spcPct val="100000"/>
              </a:lnSpc>
              <a:spcBef>
                <a:spcPts val="800"/>
              </a:spcBef>
              <a:spcAft>
                <a:spcPts val="0"/>
              </a:spcAft>
              <a:buClr>
                <a:srgbClr val="888888"/>
              </a:buClr>
              <a:buSzPts val="1800"/>
              <a:buNone/>
            </a:pPr>
            <a:r>
              <a:t/>
            </a:r>
            <a:endParaRPr/>
          </a:p>
          <a:p>
            <a:pPr indent="0" lvl="0" marL="0" rtl="0" algn="l">
              <a:lnSpc>
                <a:spcPct val="100000"/>
              </a:lnSpc>
              <a:spcBef>
                <a:spcPts val="800"/>
              </a:spcBef>
              <a:spcAft>
                <a:spcPts val="0"/>
              </a:spcAft>
              <a:buClr>
                <a:srgbClr val="888888"/>
              </a:buClr>
              <a:buSzPts val="1800"/>
              <a:buNone/>
            </a:pPr>
            <a:r>
              <a:rPr lang="en"/>
              <a:t>Process : clean / unite </a:t>
            </a:r>
            <a:endParaRPr/>
          </a:p>
          <a:p>
            <a:pPr indent="0" lvl="0" marL="0" rtl="0" algn="l">
              <a:lnSpc>
                <a:spcPct val="100000"/>
              </a:lnSpc>
              <a:spcBef>
                <a:spcPts val="800"/>
              </a:spcBef>
              <a:spcAft>
                <a:spcPts val="0"/>
              </a:spcAft>
              <a:buClr>
                <a:srgbClr val="888888"/>
              </a:buClr>
              <a:buSzPts val="1800"/>
              <a:buNone/>
            </a:pPr>
            <a:r>
              <a:t/>
            </a:r>
            <a:endParaRPr/>
          </a:p>
          <a:p>
            <a:pPr indent="0" lvl="0" marL="0" rtl="0" algn="l">
              <a:lnSpc>
                <a:spcPct val="100000"/>
              </a:lnSpc>
              <a:spcBef>
                <a:spcPts val="800"/>
              </a:spcBef>
              <a:spcAft>
                <a:spcPts val="0"/>
              </a:spcAft>
              <a:buClr>
                <a:srgbClr val="888888"/>
              </a:buClr>
              <a:buSzPts val="1800"/>
              <a:buNone/>
            </a:pPr>
            <a:r>
              <a:rPr lang="en"/>
              <a:t>Overall meta data rundown</a:t>
            </a:r>
            <a:endParaRPr/>
          </a:p>
          <a:p>
            <a:pPr indent="0" lvl="0" marL="0" rtl="0" algn="l">
              <a:lnSpc>
                <a:spcPct val="90000"/>
              </a:lnSpc>
              <a:spcBef>
                <a:spcPts val="800"/>
              </a:spcBef>
              <a:spcAft>
                <a:spcPts val="0"/>
              </a:spcAft>
              <a:buClr>
                <a:srgbClr val="888888"/>
              </a:buClr>
              <a:buSzPts val="1800"/>
              <a:buNone/>
            </a:pPr>
            <a:r>
              <a:t/>
            </a:r>
            <a:endParaRPr/>
          </a:p>
          <a:p>
            <a:pPr indent="0" lvl="0" marL="0" rtl="0" algn="l">
              <a:lnSpc>
                <a:spcPct val="90000"/>
              </a:lnSpc>
              <a:spcBef>
                <a:spcPts val="800"/>
              </a:spcBef>
              <a:spcAft>
                <a:spcPts val="0"/>
              </a:spcAft>
              <a:buClr>
                <a:srgbClr val="888888"/>
              </a:buClr>
              <a:buSzPts val="18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C80"/>
        </a:solidFill>
      </p:bgPr>
    </p:bg>
    <p:spTree>
      <p:nvGrpSpPr>
        <p:cNvPr id="167" name="Shape 167"/>
        <p:cNvGrpSpPr/>
        <p:nvPr/>
      </p:nvGrpSpPr>
      <p:grpSpPr>
        <a:xfrm>
          <a:off x="0" y="0"/>
          <a:ext cx="0" cy="0"/>
          <a:chOff x="0" y="0"/>
          <a:chExt cx="0" cy="0"/>
        </a:xfrm>
      </p:grpSpPr>
      <p:sp>
        <p:nvSpPr>
          <p:cNvPr id="168" name="Google Shape;168;p31"/>
          <p:cNvSpPr txBox="1"/>
          <p:nvPr>
            <p:ph idx="1" type="body"/>
          </p:nvPr>
        </p:nvSpPr>
        <p:spPr>
          <a:xfrm>
            <a:off x="667523" y="1699973"/>
            <a:ext cx="3109582" cy="3263504"/>
          </a:xfrm>
          <a:prstGeom prst="rect">
            <a:avLst/>
          </a:prstGeom>
          <a:noFill/>
          <a:ln>
            <a:noFill/>
          </a:ln>
        </p:spPr>
        <p:txBody>
          <a:bodyPr anchorCtr="0" anchor="t" bIns="34275" lIns="68575" spcFirstLastPara="1" rIns="68575" wrap="square" tIns="34275">
            <a:normAutofit/>
          </a:bodyPr>
          <a:lstStyle/>
          <a:p>
            <a:pPr indent="-171450" lvl="0" marL="177800" rtl="0" algn="l">
              <a:lnSpc>
                <a:spcPct val="90000"/>
              </a:lnSpc>
              <a:spcBef>
                <a:spcPts val="0"/>
              </a:spcBef>
              <a:spcAft>
                <a:spcPts val="0"/>
              </a:spcAft>
              <a:buClr>
                <a:srgbClr val="E204A3"/>
              </a:buClr>
              <a:buSzPts val="1500"/>
              <a:buChar char="•"/>
            </a:pPr>
            <a:r>
              <a:rPr lang="en" sz="1500"/>
              <a:t>The data is </a:t>
            </a:r>
            <a:r>
              <a:rPr lang="en" sz="1500">
                <a:solidFill>
                  <a:srgbClr val="E204A3"/>
                </a:solidFill>
              </a:rPr>
              <a:t>first hand</a:t>
            </a:r>
            <a:r>
              <a:rPr lang="en" sz="1500"/>
              <a:t> data collected by Cyclistic. </a:t>
            </a:r>
            <a:endParaRPr/>
          </a:p>
          <a:p>
            <a:pPr indent="0" lvl="0" marL="0" rtl="0" algn="l">
              <a:lnSpc>
                <a:spcPct val="90000"/>
              </a:lnSpc>
              <a:spcBef>
                <a:spcPts val="800"/>
              </a:spcBef>
              <a:spcAft>
                <a:spcPts val="0"/>
              </a:spcAft>
              <a:buClr>
                <a:srgbClr val="E204A3"/>
              </a:buClr>
              <a:buSzPts val="1500"/>
              <a:buNone/>
            </a:pPr>
            <a:r>
              <a:t/>
            </a:r>
            <a:endParaRPr sz="1500"/>
          </a:p>
          <a:p>
            <a:pPr indent="-171450" lvl="0" marL="177800" rtl="0" algn="l">
              <a:lnSpc>
                <a:spcPct val="90000"/>
              </a:lnSpc>
              <a:spcBef>
                <a:spcPts val="800"/>
              </a:spcBef>
              <a:spcAft>
                <a:spcPts val="0"/>
              </a:spcAft>
              <a:buClr>
                <a:srgbClr val="E204A3"/>
              </a:buClr>
              <a:buSzPts val="1500"/>
              <a:buChar char="•"/>
            </a:pPr>
            <a:r>
              <a:rPr lang="en" sz="1500"/>
              <a:t>There is </a:t>
            </a:r>
            <a:r>
              <a:rPr lang="en" sz="1500">
                <a:solidFill>
                  <a:srgbClr val="E204A3"/>
                </a:solidFill>
              </a:rPr>
              <a:t>no bias </a:t>
            </a:r>
            <a:r>
              <a:rPr lang="en" sz="1500"/>
              <a:t>when collecting data. No value is filtered, limited when collected.</a:t>
            </a:r>
            <a:endParaRPr/>
          </a:p>
          <a:p>
            <a:pPr indent="-76200" lvl="0" marL="177800" rtl="0" algn="l">
              <a:lnSpc>
                <a:spcPct val="90000"/>
              </a:lnSpc>
              <a:spcBef>
                <a:spcPts val="800"/>
              </a:spcBef>
              <a:spcAft>
                <a:spcPts val="0"/>
              </a:spcAft>
              <a:buClr>
                <a:srgbClr val="E204A3"/>
              </a:buClr>
              <a:buSzPts val="1500"/>
              <a:buNone/>
            </a:pPr>
            <a:r>
              <a:t/>
            </a:r>
            <a:endParaRPr sz="1500"/>
          </a:p>
          <a:p>
            <a:pPr indent="-171450" lvl="0" marL="177800" rtl="0" algn="l">
              <a:lnSpc>
                <a:spcPct val="90000"/>
              </a:lnSpc>
              <a:spcBef>
                <a:spcPts val="800"/>
              </a:spcBef>
              <a:spcAft>
                <a:spcPts val="0"/>
              </a:spcAft>
              <a:buClr>
                <a:srgbClr val="E204A3"/>
              </a:buClr>
              <a:buSzPts val="1500"/>
              <a:buChar char="•"/>
            </a:pPr>
            <a:r>
              <a:rPr lang="en" sz="1500"/>
              <a:t>Date contain </a:t>
            </a:r>
            <a:r>
              <a:rPr lang="en" sz="1500">
                <a:solidFill>
                  <a:srgbClr val="E204A3"/>
                </a:solidFill>
              </a:rPr>
              <a:t>current</a:t>
            </a:r>
            <a:r>
              <a:rPr lang="en" sz="1500"/>
              <a:t> trip and station information collecting from late </a:t>
            </a:r>
            <a:r>
              <a:rPr lang="en" sz="1500">
                <a:solidFill>
                  <a:srgbClr val="E204A3"/>
                </a:solidFill>
              </a:rPr>
              <a:t>2013 to 2023</a:t>
            </a:r>
            <a:r>
              <a:rPr lang="en" sz="1500"/>
              <a:t>. </a:t>
            </a:r>
            <a:endParaRPr sz="1500"/>
          </a:p>
          <a:p>
            <a:pPr indent="-38100" lvl="0" marL="177800" rtl="0" algn="l">
              <a:lnSpc>
                <a:spcPct val="90000"/>
              </a:lnSpc>
              <a:spcBef>
                <a:spcPts val="800"/>
              </a:spcBef>
              <a:spcAft>
                <a:spcPts val="0"/>
              </a:spcAft>
              <a:buClr>
                <a:schemeClr val="dk1"/>
              </a:buClr>
              <a:buSzPts val="2100"/>
              <a:buNone/>
            </a:pPr>
            <a:r>
              <a:t/>
            </a:r>
            <a:endParaRPr/>
          </a:p>
          <a:p>
            <a:pPr indent="-38100" lvl="0" marL="177800" rtl="0" algn="l">
              <a:lnSpc>
                <a:spcPct val="90000"/>
              </a:lnSpc>
              <a:spcBef>
                <a:spcPts val="800"/>
              </a:spcBef>
              <a:spcAft>
                <a:spcPts val="0"/>
              </a:spcAft>
              <a:buClr>
                <a:schemeClr val="dk1"/>
              </a:buClr>
              <a:buSzPts val="2100"/>
              <a:buNone/>
            </a:pPr>
            <a:r>
              <a:t/>
            </a:r>
            <a:endParaRPr/>
          </a:p>
        </p:txBody>
      </p:sp>
      <p:sp>
        <p:nvSpPr>
          <p:cNvPr id="169" name="Google Shape;169;p31"/>
          <p:cNvSpPr txBox="1"/>
          <p:nvPr/>
        </p:nvSpPr>
        <p:spPr>
          <a:xfrm>
            <a:off x="4620061" y="1449079"/>
            <a:ext cx="3354110" cy="3263503"/>
          </a:xfrm>
          <a:prstGeom prst="rect">
            <a:avLst/>
          </a:prstGeom>
          <a:noFill/>
          <a:ln>
            <a:noFill/>
          </a:ln>
        </p:spPr>
        <p:txBody>
          <a:bodyPr anchorCtr="0" anchor="t" bIns="34275" lIns="68575" spcFirstLastPara="1" rIns="68575" wrap="square" tIns="34275">
            <a:normAutofit fontScale="92500"/>
          </a:bodyPr>
          <a:lstStyle/>
          <a:p>
            <a:pPr indent="0" lvl="1" marL="342900" marR="0" rtl="0" algn="l">
              <a:lnSpc>
                <a:spcPct val="150000"/>
              </a:lnSpc>
              <a:spcBef>
                <a:spcPts val="0"/>
              </a:spcBef>
              <a:spcAft>
                <a:spcPts val="0"/>
              </a:spcAft>
              <a:buClr>
                <a:srgbClr val="E204A3"/>
              </a:buClr>
              <a:buSzPct val="100000"/>
              <a:buFont typeface="Arial"/>
              <a:buNone/>
            </a:pPr>
            <a:r>
              <a:rPr b="0" i="0" lang="en" sz="1800" u="none" cap="none" strike="noStrike">
                <a:solidFill>
                  <a:schemeClr val="dk1"/>
                </a:solidFill>
                <a:latin typeface="Calibri"/>
                <a:ea typeface="Calibri"/>
                <a:cs typeface="Calibri"/>
                <a:sym typeface="Calibri"/>
              </a:rPr>
              <a:t>Data that we use </a:t>
            </a:r>
            <a:r>
              <a:rPr b="0" i="0" lang="en" sz="1800" u="none" cap="none" strike="noStrike">
                <a:solidFill>
                  <a:srgbClr val="E204A3"/>
                </a:solidFill>
                <a:latin typeface="Calibri"/>
                <a:ea typeface="Calibri"/>
                <a:cs typeface="Calibri"/>
                <a:sym typeface="Calibri"/>
              </a:rPr>
              <a:t>does not</a:t>
            </a:r>
            <a:r>
              <a:rPr b="0" i="0" lang="en" sz="1800" u="none" cap="none" strike="noStrike">
                <a:solidFill>
                  <a:schemeClr val="dk1"/>
                </a:solidFill>
                <a:latin typeface="Calibri"/>
                <a:ea typeface="Calibri"/>
                <a:cs typeface="Calibri"/>
                <a:sym typeface="Calibri"/>
              </a:rPr>
              <a:t> contain any </a:t>
            </a:r>
            <a:r>
              <a:rPr b="0" i="0" lang="en" sz="1800" u="none" cap="none" strike="noStrike">
                <a:solidFill>
                  <a:srgbClr val="E204A3"/>
                </a:solidFill>
                <a:latin typeface="Calibri"/>
                <a:ea typeface="Calibri"/>
                <a:cs typeface="Calibri"/>
                <a:sym typeface="Calibri"/>
              </a:rPr>
              <a:t>personal information</a:t>
            </a:r>
            <a:r>
              <a:rPr b="0" i="0" lang="en" sz="1800" u="none" cap="none" strike="noStrike">
                <a:solidFill>
                  <a:schemeClr val="dk1"/>
                </a:solidFill>
                <a:latin typeface="Calibri"/>
                <a:ea typeface="Calibri"/>
                <a:cs typeface="Calibri"/>
                <a:sym typeface="Calibri"/>
              </a:rPr>
              <a:t>, witch more or less affect our ability to understand correlation between data, but can ensure the study does not violate any </a:t>
            </a:r>
            <a:r>
              <a:rPr b="0" i="0" lang="en" sz="1800" u="none" cap="none" strike="noStrike">
                <a:solidFill>
                  <a:srgbClr val="E204A3"/>
                </a:solidFill>
                <a:latin typeface="Calibri"/>
                <a:ea typeface="Calibri"/>
                <a:cs typeface="Calibri"/>
                <a:sym typeface="Calibri"/>
              </a:rPr>
              <a:t>privacy policy</a:t>
            </a:r>
            <a:r>
              <a:rPr b="0" i="0" lang="en" sz="1800" u="none" cap="none" strike="noStrike">
                <a:solidFill>
                  <a:schemeClr val="dk1"/>
                </a:solidFill>
                <a:latin typeface="Calibri"/>
                <a:ea typeface="Calibri"/>
                <a:cs typeface="Calibri"/>
                <a:sym typeface="Calibri"/>
              </a:rPr>
              <a:t>, and the  analyzation is </a:t>
            </a:r>
            <a:r>
              <a:rPr b="0" i="0" lang="en" sz="1800" u="none" cap="none" strike="noStrike">
                <a:solidFill>
                  <a:srgbClr val="E204A3"/>
                </a:solidFill>
                <a:latin typeface="Calibri"/>
                <a:ea typeface="Calibri"/>
                <a:cs typeface="Calibri"/>
                <a:sym typeface="Calibri"/>
              </a:rPr>
              <a:t>bias free</a:t>
            </a:r>
            <a:r>
              <a:rPr b="0" i="0" lang="en" sz="1800" u="none" cap="none" strike="noStrike">
                <a:solidFill>
                  <a:schemeClr val="dk1"/>
                </a:solidFill>
                <a:latin typeface="Calibri"/>
                <a:ea typeface="Calibri"/>
                <a:cs typeface="Calibri"/>
                <a:sym typeface="Calibri"/>
              </a:rPr>
              <a:t>.</a:t>
            </a:r>
            <a:endParaRPr sz="1100"/>
          </a:p>
          <a:p>
            <a:pPr indent="0" lvl="0" marL="0" marR="0" rtl="0" algn="l">
              <a:lnSpc>
                <a:spcPct val="90000"/>
              </a:lnSpc>
              <a:spcBef>
                <a:spcPts val="800"/>
              </a:spcBef>
              <a:spcAft>
                <a:spcPts val="0"/>
              </a:spcAft>
              <a:buClr>
                <a:srgbClr val="E204A3"/>
              </a:buClr>
              <a:buSzPct val="1000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90000"/>
              </a:lnSpc>
              <a:spcBef>
                <a:spcPts val="800"/>
              </a:spcBef>
              <a:spcAft>
                <a:spcPts val="0"/>
              </a:spcAft>
              <a:buClr>
                <a:schemeClr val="dk1"/>
              </a:buClr>
              <a:buSzPct val="100000"/>
              <a:buFont typeface="Arial"/>
              <a:buNone/>
            </a:pPr>
            <a:r>
              <a:t/>
            </a:r>
            <a:endParaRPr b="0" i="0" sz="2100" u="none" cap="none" strike="noStrike">
              <a:solidFill>
                <a:schemeClr val="dk1"/>
              </a:solidFill>
              <a:latin typeface="Calibri"/>
              <a:ea typeface="Calibri"/>
              <a:cs typeface="Calibri"/>
              <a:sym typeface="Calibri"/>
            </a:endParaRPr>
          </a:p>
          <a:p>
            <a:pPr indent="-50800" lvl="0" marL="177800" marR="0" rtl="0" algn="l">
              <a:lnSpc>
                <a:spcPct val="90000"/>
              </a:lnSpc>
              <a:spcBef>
                <a:spcPts val="800"/>
              </a:spcBef>
              <a:spcAft>
                <a:spcPts val="0"/>
              </a:spcAft>
              <a:buClr>
                <a:schemeClr val="dk1"/>
              </a:buClr>
              <a:buSzPct val="100000"/>
              <a:buFont typeface="Arial"/>
              <a:buNone/>
            </a:pPr>
            <a:r>
              <a:t/>
            </a:r>
            <a:endParaRPr b="0" i="0" sz="2100" u="none" cap="none" strike="noStrike">
              <a:solidFill>
                <a:schemeClr val="dk1"/>
              </a:solidFill>
              <a:latin typeface="Calibri"/>
              <a:ea typeface="Calibri"/>
              <a:cs typeface="Calibri"/>
              <a:sym typeface="Calibri"/>
            </a:endParaRPr>
          </a:p>
        </p:txBody>
      </p:sp>
      <p:sp>
        <p:nvSpPr>
          <p:cNvPr id="170" name="Google Shape;170;p31"/>
          <p:cNvSpPr txBox="1"/>
          <p:nvPr/>
        </p:nvSpPr>
        <p:spPr>
          <a:xfrm>
            <a:off x="500953" y="704386"/>
            <a:ext cx="3442724" cy="438581"/>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i="0" lang="en" sz="2400" u="none" cap="none" strike="noStrike">
                <a:solidFill>
                  <a:schemeClr val="dk1"/>
                </a:solidFill>
                <a:latin typeface="BIZ UDPMincho"/>
                <a:ea typeface="BIZ UDPMincho"/>
                <a:cs typeface="BIZ UDPMincho"/>
                <a:sym typeface="BIZ UDPMincho"/>
              </a:rPr>
              <a:t>Source and integrity </a:t>
            </a:r>
            <a:endParaRPr sz="2400">
              <a:solidFill>
                <a:schemeClr val="dk1"/>
              </a:solidFill>
              <a:latin typeface="Calibri"/>
              <a:ea typeface="Calibri"/>
              <a:cs typeface="Calibri"/>
              <a:sym typeface="Calibri"/>
            </a:endParaRPr>
          </a:p>
        </p:txBody>
      </p:sp>
      <p:sp>
        <p:nvSpPr>
          <p:cNvPr id="171" name="Google Shape;171;p31"/>
          <p:cNvSpPr txBox="1"/>
          <p:nvPr/>
        </p:nvSpPr>
        <p:spPr>
          <a:xfrm>
            <a:off x="4572000" y="704386"/>
            <a:ext cx="3450232" cy="438581"/>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dk1"/>
                </a:solidFill>
                <a:latin typeface="BIZ UDPMincho"/>
                <a:ea typeface="BIZ UDPMincho"/>
                <a:cs typeface="BIZ UDPMincho"/>
                <a:sym typeface="BIZ UDPMincho"/>
              </a:rPr>
              <a:t>Information security</a:t>
            </a:r>
            <a:endParaRPr sz="24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C80"/>
        </a:solidFill>
      </p:bgPr>
    </p:bg>
    <p:spTree>
      <p:nvGrpSpPr>
        <p:cNvPr id="176" name="Shape 176"/>
        <p:cNvGrpSpPr/>
        <p:nvPr/>
      </p:nvGrpSpPr>
      <p:grpSpPr>
        <a:xfrm>
          <a:off x="0" y="0"/>
          <a:ext cx="0" cy="0"/>
          <a:chOff x="0" y="0"/>
          <a:chExt cx="0" cy="0"/>
        </a:xfrm>
      </p:grpSpPr>
      <p:sp>
        <p:nvSpPr>
          <p:cNvPr id="177" name="Google Shape;177;p32"/>
          <p:cNvSpPr txBox="1"/>
          <p:nvPr/>
        </p:nvSpPr>
        <p:spPr>
          <a:xfrm>
            <a:off x="814450" y="1143943"/>
            <a:ext cx="7573202" cy="3689277"/>
          </a:xfrm>
          <a:prstGeom prst="rect">
            <a:avLst/>
          </a:prstGeom>
          <a:noFill/>
          <a:ln>
            <a:noFill/>
          </a:ln>
        </p:spPr>
        <p:txBody>
          <a:bodyPr anchorCtr="0" anchor="t" bIns="34275" lIns="68575" spcFirstLastPara="1" rIns="68575" wrap="square" tIns="34275">
            <a:normAutofit/>
          </a:bodyPr>
          <a:lstStyle/>
          <a:p>
            <a:pPr indent="-171450" lvl="1" marL="520700" marR="0" rtl="0" algn="l">
              <a:lnSpc>
                <a:spcPct val="150000"/>
              </a:lnSpc>
              <a:spcBef>
                <a:spcPts val="0"/>
              </a:spcBef>
              <a:spcAft>
                <a:spcPts val="0"/>
              </a:spcAft>
              <a:buClr>
                <a:srgbClr val="E204A3"/>
              </a:buClr>
              <a:buSzPts val="2100"/>
              <a:buFont typeface="Arial"/>
              <a:buChar char="•"/>
            </a:pPr>
            <a:r>
              <a:rPr b="0" i="0" lang="en" sz="2100" u="none" cap="none" strike="noStrike">
                <a:solidFill>
                  <a:srgbClr val="3F3F3F"/>
                </a:solidFill>
                <a:latin typeface="Calibri"/>
                <a:ea typeface="Calibri"/>
                <a:cs typeface="Calibri"/>
                <a:sym typeface="Calibri"/>
              </a:rPr>
              <a:t>Checking for </a:t>
            </a:r>
            <a:r>
              <a:rPr b="0" i="0" lang="en" sz="2100" u="none" cap="none" strike="noStrike">
                <a:solidFill>
                  <a:srgbClr val="FA04B4"/>
                </a:solidFill>
                <a:latin typeface="Calibri"/>
                <a:ea typeface="Calibri"/>
                <a:cs typeface="Calibri"/>
                <a:sym typeface="Calibri"/>
              </a:rPr>
              <a:t>missing</a:t>
            </a:r>
            <a:r>
              <a:rPr b="0" i="0" lang="en" sz="2100" u="none" cap="none" strike="noStrike">
                <a:solidFill>
                  <a:srgbClr val="3F3F3F"/>
                </a:solidFill>
                <a:latin typeface="Calibri"/>
                <a:ea typeface="Calibri"/>
                <a:cs typeface="Calibri"/>
                <a:sym typeface="Calibri"/>
              </a:rPr>
              <a:t> value, </a:t>
            </a:r>
            <a:r>
              <a:rPr b="0" i="0" lang="en" sz="2100" u="none" cap="none" strike="noStrike">
                <a:solidFill>
                  <a:srgbClr val="FA04B4"/>
                </a:solidFill>
                <a:latin typeface="Calibri"/>
                <a:ea typeface="Calibri"/>
                <a:cs typeface="Calibri"/>
                <a:sym typeface="Calibri"/>
              </a:rPr>
              <a:t>incorrect</a:t>
            </a:r>
            <a:r>
              <a:rPr b="0" i="0" lang="en" sz="2100" u="none" cap="none" strike="noStrike">
                <a:solidFill>
                  <a:srgbClr val="3F3F3F"/>
                </a:solidFill>
                <a:latin typeface="Calibri"/>
                <a:ea typeface="Calibri"/>
                <a:cs typeface="Calibri"/>
                <a:sym typeface="Calibri"/>
              </a:rPr>
              <a:t> value, data type or format.</a:t>
            </a:r>
            <a:endParaRPr sz="1100"/>
          </a:p>
          <a:p>
            <a:pPr indent="0" lvl="2" marL="685800" marR="0" rtl="0" algn="l">
              <a:lnSpc>
                <a:spcPct val="90000"/>
              </a:lnSpc>
              <a:spcBef>
                <a:spcPts val="40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2" marL="685800" marR="0" rtl="0" algn="l">
              <a:lnSpc>
                <a:spcPct val="90000"/>
              </a:lnSpc>
              <a:spcBef>
                <a:spcPts val="40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2" marL="685800" marR="0" rtl="0" algn="l">
              <a:lnSpc>
                <a:spcPct val="90000"/>
              </a:lnSpc>
              <a:spcBef>
                <a:spcPts val="40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2" marL="685800" marR="0" rtl="0" algn="l">
              <a:lnSpc>
                <a:spcPct val="90000"/>
              </a:lnSpc>
              <a:spcBef>
                <a:spcPts val="40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1" marL="342900" marR="0" rtl="0" algn="l">
              <a:lnSpc>
                <a:spcPct val="90000"/>
              </a:lnSpc>
              <a:spcBef>
                <a:spcPts val="40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p:txBody>
      </p:sp>
      <p:graphicFrame>
        <p:nvGraphicFramePr>
          <p:cNvPr id="178" name="Google Shape;178;p32"/>
          <p:cNvGraphicFramePr/>
          <p:nvPr/>
        </p:nvGraphicFramePr>
        <p:xfrm>
          <a:off x="5104535" y="2532985"/>
          <a:ext cx="3000000" cy="3000000"/>
        </p:xfrm>
        <a:graphic>
          <a:graphicData uri="http://schemas.openxmlformats.org/drawingml/2006/table">
            <a:tbl>
              <a:tblPr bandRow="1" firstRow="1">
                <a:noFill/>
                <a:tableStyleId>{F8FD14F3-FA67-4CA4-B944-FE9E7316807E}</a:tableStyleId>
              </a:tblPr>
              <a:tblGrid>
                <a:gridCol w="2172900"/>
              </a:tblGrid>
              <a:tr h="577475">
                <a:tc>
                  <a:txBody>
                    <a:bodyPr/>
                    <a:lstStyle/>
                    <a:p>
                      <a:pPr indent="0" lvl="0" marL="0" marR="0" rtl="0" algn="ctr">
                        <a:spcBef>
                          <a:spcPts val="0"/>
                        </a:spcBef>
                        <a:spcAft>
                          <a:spcPts val="0"/>
                        </a:spcAft>
                        <a:buNone/>
                      </a:pPr>
                      <a:r>
                        <a:rPr lang="en" sz="2500" u="none" cap="none" strike="noStrike">
                          <a:solidFill>
                            <a:srgbClr val="000000"/>
                          </a:solidFill>
                        </a:rPr>
                        <a:t>Percentage</a:t>
                      </a:r>
                      <a:endParaRPr sz="2500" u="none" cap="none" strike="noStrike">
                        <a:solidFill>
                          <a:srgbClr val="000000"/>
                        </a:solidFill>
                      </a:endParaRPr>
                    </a:p>
                  </a:txBody>
                  <a:tcPr marT="62175" marB="62175" marR="124375" marL="12437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1191250">
                <a:tc>
                  <a:txBody>
                    <a:bodyPr/>
                    <a:lstStyle/>
                    <a:p>
                      <a:pPr indent="0" lvl="0" marL="0" marR="0" rtl="0" algn="l">
                        <a:spcBef>
                          <a:spcPts val="0"/>
                        </a:spcBef>
                        <a:spcAft>
                          <a:spcPts val="0"/>
                        </a:spcAft>
                        <a:buNone/>
                      </a:pPr>
                      <a:r>
                        <a:t/>
                      </a:r>
                      <a:endParaRPr sz="2500"/>
                    </a:p>
                  </a:txBody>
                  <a:tcPr marT="62175" marB="62175" marR="124375" marL="12437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sp>
        <p:nvSpPr>
          <p:cNvPr id="179" name="Google Shape;179;p32"/>
          <p:cNvSpPr txBox="1"/>
          <p:nvPr>
            <p:ph type="title"/>
          </p:nvPr>
        </p:nvSpPr>
        <p:spPr>
          <a:xfrm>
            <a:off x="500952" y="82430"/>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150000"/>
              </a:lnSpc>
              <a:spcBef>
                <a:spcPts val="0"/>
              </a:spcBef>
              <a:spcAft>
                <a:spcPts val="0"/>
              </a:spcAft>
              <a:buClr>
                <a:srgbClr val="E204A3"/>
              </a:buClr>
              <a:buSzPts val="3000"/>
              <a:buFont typeface="BIZ UDPMincho"/>
              <a:buNone/>
            </a:pPr>
            <a:r>
              <a:rPr b="1" lang="en" sz="3000">
                <a:latin typeface="BIZ UDPMincho"/>
                <a:ea typeface="BIZ UDPMincho"/>
                <a:cs typeface="BIZ UDPMincho"/>
                <a:sym typeface="BIZ UDPMincho"/>
              </a:rPr>
              <a:t> Cleaning data</a:t>
            </a:r>
            <a:endParaRPr b="1" sz="3000">
              <a:latin typeface="BIZ UDPMincho"/>
              <a:ea typeface="BIZ UDPMincho"/>
              <a:cs typeface="BIZ UDPMincho"/>
              <a:sym typeface="BIZ UDPMincho"/>
            </a:endParaRPr>
          </a:p>
        </p:txBody>
      </p:sp>
      <p:pic>
        <p:nvPicPr>
          <p:cNvPr id="180" name="Google Shape;180;p32"/>
          <p:cNvPicPr preferRelativeResize="0"/>
          <p:nvPr/>
        </p:nvPicPr>
        <p:blipFill rotWithShape="1">
          <a:blip r:embed="rId3">
            <a:alphaModFix/>
          </a:blip>
          <a:srcRect b="0" l="0" r="0" t="0"/>
          <a:stretch/>
        </p:blipFill>
        <p:spPr>
          <a:xfrm>
            <a:off x="2058047" y="2532985"/>
            <a:ext cx="1566077" cy="1566077"/>
          </a:xfrm>
          <a:prstGeom prst="rect">
            <a:avLst/>
          </a:prstGeom>
          <a:noFill/>
          <a:ln>
            <a:noFill/>
          </a:ln>
        </p:spPr>
      </p:pic>
      <p:grpSp>
        <p:nvGrpSpPr>
          <p:cNvPr id="181" name="Google Shape;181;p32"/>
          <p:cNvGrpSpPr/>
          <p:nvPr/>
        </p:nvGrpSpPr>
        <p:grpSpPr>
          <a:xfrm>
            <a:off x="5554507" y="3089932"/>
            <a:ext cx="1272964" cy="1126238"/>
            <a:chOff x="6220336" y="1826989"/>
            <a:chExt cx="1841497" cy="1629237"/>
          </a:xfrm>
        </p:grpSpPr>
        <p:pic>
          <p:nvPicPr>
            <p:cNvPr id="182" name="Google Shape;182;p32"/>
            <p:cNvPicPr preferRelativeResize="0"/>
            <p:nvPr/>
          </p:nvPicPr>
          <p:blipFill rotWithShape="1">
            <a:blip r:embed="rId4">
              <a:alphaModFix/>
            </a:blip>
            <a:srcRect b="0" l="0" r="0" t="0"/>
            <a:stretch/>
          </p:blipFill>
          <p:spPr>
            <a:xfrm>
              <a:off x="7080069" y="1826989"/>
              <a:ext cx="981764" cy="1060305"/>
            </a:xfrm>
            <a:prstGeom prst="rect">
              <a:avLst/>
            </a:prstGeom>
            <a:noFill/>
            <a:ln>
              <a:noFill/>
            </a:ln>
          </p:spPr>
        </p:pic>
        <p:pic>
          <p:nvPicPr>
            <p:cNvPr id="183" name="Google Shape;183;p32"/>
            <p:cNvPicPr preferRelativeResize="0"/>
            <p:nvPr/>
          </p:nvPicPr>
          <p:blipFill rotWithShape="1">
            <a:blip r:embed="rId5">
              <a:alphaModFix/>
            </a:blip>
            <a:srcRect b="0" l="0" r="0" t="0"/>
            <a:stretch/>
          </p:blipFill>
          <p:spPr>
            <a:xfrm>
              <a:off x="6220336" y="1946766"/>
              <a:ext cx="785551" cy="785551"/>
            </a:xfrm>
            <a:prstGeom prst="rect">
              <a:avLst/>
            </a:prstGeom>
            <a:noFill/>
            <a:ln>
              <a:noFill/>
            </a:ln>
          </p:spPr>
        </p:pic>
        <p:pic>
          <p:nvPicPr>
            <p:cNvPr id="184" name="Google Shape;184;p32"/>
            <p:cNvPicPr preferRelativeResize="0"/>
            <p:nvPr/>
          </p:nvPicPr>
          <p:blipFill rotWithShape="1">
            <a:blip r:embed="rId6">
              <a:alphaModFix/>
            </a:blip>
            <a:srcRect b="51773" l="4825" r="51042" t="6305"/>
            <a:stretch/>
          </p:blipFill>
          <p:spPr>
            <a:xfrm>
              <a:off x="6281271" y="2800004"/>
              <a:ext cx="663679" cy="656222"/>
            </a:xfrm>
            <a:prstGeom prst="rect">
              <a:avLst/>
            </a:prstGeom>
            <a:noFill/>
            <a:ln>
              <a:noFill/>
            </a:ln>
          </p:spPr>
        </p:pic>
        <p:pic>
          <p:nvPicPr>
            <p:cNvPr id="185" name="Google Shape;185;p32"/>
            <p:cNvPicPr preferRelativeResize="0"/>
            <p:nvPr/>
          </p:nvPicPr>
          <p:blipFill rotWithShape="1">
            <a:blip r:embed="rId6">
              <a:alphaModFix/>
            </a:blip>
            <a:srcRect b="55497" l="50787" r="6567" t="6869"/>
            <a:stretch/>
          </p:blipFill>
          <p:spPr>
            <a:xfrm>
              <a:off x="7250296" y="2820144"/>
              <a:ext cx="641309" cy="589109"/>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C80"/>
        </a:solidFill>
      </p:bgPr>
    </p:bg>
    <p:spTree>
      <p:nvGrpSpPr>
        <p:cNvPr id="190" name="Shape 190"/>
        <p:cNvGrpSpPr/>
        <p:nvPr/>
      </p:nvGrpSpPr>
      <p:grpSpPr>
        <a:xfrm>
          <a:off x="0" y="0"/>
          <a:ext cx="0" cy="0"/>
          <a:chOff x="0" y="0"/>
          <a:chExt cx="0" cy="0"/>
        </a:xfrm>
      </p:grpSpPr>
      <p:sp>
        <p:nvSpPr>
          <p:cNvPr id="191" name="Google Shape;191;p33"/>
          <p:cNvSpPr txBox="1"/>
          <p:nvPr/>
        </p:nvSpPr>
        <p:spPr>
          <a:xfrm>
            <a:off x="1046057" y="857250"/>
            <a:ext cx="6796492" cy="3883523"/>
          </a:xfrm>
          <a:prstGeom prst="rect">
            <a:avLst/>
          </a:prstGeom>
          <a:noFill/>
          <a:ln>
            <a:noFill/>
          </a:ln>
        </p:spPr>
        <p:txBody>
          <a:bodyPr anchorCtr="0" anchor="t" bIns="34275" lIns="68575" spcFirstLastPara="1" rIns="68575" wrap="square" tIns="34275">
            <a:normAutofit/>
          </a:bodyPr>
          <a:lstStyle/>
          <a:p>
            <a:pPr indent="0" lvl="2" marL="685800" marR="0" rtl="0" algn="l">
              <a:lnSpc>
                <a:spcPct val="90000"/>
              </a:lnSpc>
              <a:spcBef>
                <a:spcPts val="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171450" lvl="1" marL="520700" marR="0" rtl="0" algn="l">
              <a:lnSpc>
                <a:spcPct val="150000"/>
              </a:lnSpc>
              <a:spcBef>
                <a:spcPts val="400"/>
              </a:spcBef>
              <a:spcAft>
                <a:spcPts val="0"/>
              </a:spcAft>
              <a:buClr>
                <a:srgbClr val="E204A3"/>
              </a:buClr>
              <a:buSzPts val="2100"/>
              <a:buFont typeface="Arial"/>
              <a:buChar char="•"/>
            </a:pPr>
            <a:r>
              <a:rPr b="0" i="0" lang="en" sz="2100" u="none" cap="none" strike="noStrike">
                <a:solidFill>
                  <a:srgbClr val="3F3F3F"/>
                </a:solidFill>
                <a:latin typeface="Calibri"/>
                <a:ea typeface="Calibri"/>
                <a:cs typeface="Calibri"/>
                <a:sym typeface="Calibri"/>
              </a:rPr>
              <a:t>Remove trip data that is </a:t>
            </a:r>
            <a:r>
              <a:rPr b="0" i="0" lang="en" sz="2100" u="none" cap="none" strike="noStrike">
                <a:solidFill>
                  <a:srgbClr val="FA04B4"/>
                </a:solidFill>
                <a:latin typeface="Calibri"/>
                <a:ea typeface="Calibri"/>
                <a:cs typeface="Calibri"/>
                <a:sym typeface="Calibri"/>
              </a:rPr>
              <a:t>not </a:t>
            </a:r>
            <a:r>
              <a:rPr b="0" i="0" lang="en" sz="2100" u="none" cap="none" strike="noStrike">
                <a:solidFill>
                  <a:schemeClr val="dk1"/>
                </a:solidFill>
                <a:latin typeface="Calibri"/>
                <a:ea typeface="Calibri"/>
                <a:cs typeface="Calibri"/>
                <a:sym typeface="Calibri"/>
              </a:rPr>
              <a:t>used by </a:t>
            </a:r>
            <a:r>
              <a:rPr b="0" i="0" lang="en" sz="2100" u="none" cap="none" strike="noStrike">
                <a:solidFill>
                  <a:srgbClr val="FA04B4"/>
                </a:solidFill>
                <a:latin typeface="Calibri"/>
                <a:ea typeface="Calibri"/>
                <a:cs typeface="Calibri"/>
                <a:sym typeface="Calibri"/>
              </a:rPr>
              <a:t>customers</a:t>
            </a:r>
            <a:r>
              <a:rPr b="0" i="0" lang="en" sz="2100" u="none" cap="none" strike="noStrike">
                <a:solidFill>
                  <a:srgbClr val="3F3F3F"/>
                </a:solidFill>
                <a:latin typeface="Calibri"/>
                <a:ea typeface="Calibri"/>
                <a:cs typeface="Calibri"/>
                <a:sym typeface="Calibri"/>
              </a:rPr>
              <a:t>.</a:t>
            </a:r>
            <a:endParaRPr sz="1100"/>
          </a:p>
          <a:p>
            <a:pPr indent="0" lvl="2" marL="685800" marR="0" rtl="0" algn="l">
              <a:lnSpc>
                <a:spcPct val="90000"/>
              </a:lnSpc>
              <a:spcBef>
                <a:spcPts val="40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2" marL="685800" marR="0" rtl="0" algn="l">
              <a:lnSpc>
                <a:spcPct val="90000"/>
              </a:lnSpc>
              <a:spcBef>
                <a:spcPts val="40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2" marL="685800" marR="0" rtl="0" algn="l">
              <a:lnSpc>
                <a:spcPct val="90000"/>
              </a:lnSpc>
              <a:spcBef>
                <a:spcPts val="40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2" marL="685800" marR="0" rtl="0" algn="l">
              <a:lnSpc>
                <a:spcPct val="90000"/>
              </a:lnSpc>
              <a:spcBef>
                <a:spcPts val="400"/>
              </a:spcBef>
              <a:spcAft>
                <a:spcPts val="0"/>
              </a:spcAft>
              <a:buClr>
                <a:schemeClr val="dk1"/>
              </a:buClr>
              <a:buSzPts val="1400"/>
              <a:buFont typeface="Arial"/>
              <a:buNone/>
            </a:pPr>
            <a:r>
              <a:t/>
            </a:r>
            <a:endParaRPr b="0" i="0" sz="1400" u="none" cap="none" strike="noStrike">
              <a:solidFill>
                <a:schemeClr val="dk1"/>
              </a:solidFill>
              <a:latin typeface="Calibri"/>
              <a:ea typeface="Calibri"/>
              <a:cs typeface="Calibri"/>
              <a:sym typeface="Calibri"/>
            </a:endParaRPr>
          </a:p>
          <a:p>
            <a:pPr indent="0" lvl="1" marL="342900" marR="0" rtl="0" algn="l">
              <a:lnSpc>
                <a:spcPct val="150000"/>
              </a:lnSpc>
              <a:spcBef>
                <a:spcPts val="400"/>
              </a:spcBef>
              <a:spcAft>
                <a:spcPts val="0"/>
              </a:spcAft>
              <a:buClr>
                <a:srgbClr val="E204A3"/>
              </a:buClr>
              <a:buSzPts val="1800"/>
              <a:buFont typeface="Arial"/>
              <a:buNone/>
            </a:pPr>
            <a:r>
              <a:t/>
            </a:r>
            <a:endParaRPr b="0" i="0" sz="1800" u="none" cap="none" strike="noStrike">
              <a:solidFill>
                <a:srgbClr val="3F3F3F"/>
              </a:solidFill>
              <a:latin typeface="Calibri"/>
              <a:ea typeface="Calibri"/>
              <a:cs typeface="Calibri"/>
              <a:sym typeface="Calibri"/>
            </a:endParaRPr>
          </a:p>
          <a:p>
            <a:pPr indent="0" lvl="1" marL="342900" marR="0" rtl="0" algn="l">
              <a:lnSpc>
                <a:spcPct val="150000"/>
              </a:lnSpc>
              <a:spcBef>
                <a:spcPts val="400"/>
              </a:spcBef>
              <a:spcAft>
                <a:spcPts val="0"/>
              </a:spcAft>
              <a:buClr>
                <a:srgbClr val="E204A3"/>
              </a:buClr>
              <a:buSzPts val="1100"/>
              <a:buFont typeface="Arial"/>
              <a:buNone/>
            </a:pPr>
            <a:r>
              <a:t/>
            </a:r>
            <a:endParaRPr b="0" i="0" sz="1100" u="none" cap="none" strike="noStrike">
              <a:solidFill>
                <a:srgbClr val="3F3F3F"/>
              </a:solidFill>
              <a:latin typeface="Calibri"/>
              <a:ea typeface="Calibri"/>
              <a:cs typeface="Calibri"/>
              <a:sym typeface="Calibri"/>
            </a:endParaRPr>
          </a:p>
          <a:p>
            <a:pPr indent="-171450" lvl="1" marL="520700" marR="0" rtl="0" algn="l">
              <a:lnSpc>
                <a:spcPct val="150000"/>
              </a:lnSpc>
              <a:spcBef>
                <a:spcPts val="400"/>
              </a:spcBef>
              <a:spcAft>
                <a:spcPts val="0"/>
              </a:spcAft>
              <a:buClr>
                <a:srgbClr val="E204A3"/>
              </a:buClr>
              <a:buSzPts val="2100"/>
              <a:buFont typeface="Arial"/>
              <a:buChar char="•"/>
            </a:pPr>
            <a:r>
              <a:rPr b="0" i="0" lang="en" sz="2100" u="none" cap="none" strike="noStrike">
                <a:solidFill>
                  <a:srgbClr val="3F3F3F"/>
                </a:solidFill>
                <a:latin typeface="Calibri"/>
                <a:ea typeface="Calibri"/>
                <a:cs typeface="Calibri"/>
                <a:sym typeface="Calibri"/>
              </a:rPr>
              <a:t>Setting </a:t>
            </a:r>
            <a:r>
              <a:rPr b="0" i="0" lang="en" sz="2100" u="none" cap="none" strike="noStrike">
                <a:solidFill>
                  <a:srgbClr val="FA04B4"/>
                </a:solidFill>
                <a:latin typeface="Calibri"/>
                <a:ea typeface="Calibri"/>
                <a:cs typeface="Calibri"/>
                <a:sym typeface="Calibri"/>
              </a:rPr>
              <a:t>conditions</a:t>
            </a:r>
            <a:r>
              <a:rPr b="0" i="0" lang="en" sz="2100" u="none" cap="none" strike="noStrike">
                <a:solidFill>
                  <a:srgbClr val="3F3F3F"/>
                </a:solidFill>
                <a:latin typeface="Calibri"/>
                <a:ea typeface="Calibri"/>
                <a:cs typeface="Calibri"/>
                <a:sym typeface="Calibri"/>
              </a:rPr>
              <a:t> to filter unreasonable scenario.</a:t>
            </a:r>
            <a:endParaRPr sz="1100"/>
          </a:p>
          <a:p>
            <a:pPr indent="0" lvl="1" marL="342900" marR="0" rtl="0" algn="l">
              <a:lnSpc>
                <a:spcPct val="90000"/>
              </a:lnSpc>
              <a:spcBef>
                <a:spcPts val="40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a:p>
            <a:pPr indent="-38100" lvl="0" marL="177800" marR="0" rtl="0" algn="l">
              <a:lnSpc>
                <a:spcPct val="90000"/>
              </a:lnSpc>
              <a:spcBef>
                <a:spcPts val="800"/>
              </a:spcBef>
              <a:spcAft>
                <a:spcPts val="0"/>
              </a:spcAft>
              <a:buClr>
                <a:schemeClr val="dk1"/>
              </a:buClr>
              <a:buSzPts val="2100"/>
              <a:buFont typeface="Arial"/>
              <a:buNone/>
            </a:pPr>
            <a:r>
              <a:t/>
            </a:r>
            <a:endParaRPr sz="2100">
              <a:solidFill>
                <a:schemeClr val="dk1"/>
              </a:solidFill>
              <a:latin typeface="Calibri"/>
              <a:ea typeface="Calibri"/>
              <a:cs typeface="Calibri"/>
              <a:sym typeface="Calibri"/>
            </a:endParaRPr>
          </a:p>
        </p:txBody>
      </p:sp>
      <p:sp>
        <p:nvSpPr>
          <p:cNvPr id="192" name="Google Shape;192;p33"/>
          <p:cNvSpPr txBox="1"/>
          <p:nvPr>
            <p:ph type="title"/>
          </p:nvPr>
        </p:nvSpPr>
        <p:spPr>
          <a:xfrm>
            <a:off x="500952" y="82430"/>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150000"/>
              </a:lnSpc>
              <a:spcBef>
                <a:spcPts val="0"/>
              </a:spcBef>
              <a:spcAft>
                <a:spcPts val="0"/>
              </a:spcAft>
              <a:buClr>
                <a:srgbClr val="E204A3"/>
              </a:buClr>
              <a:buSzPts val="3000"/>
              <a:buFont typeface="BIZ UDPMincho"/>
              <a:buNone/>
            </a:pPr>
            <a:r>
              <a:rPr b="1" lang="en" sz="3000">
                <a:latin typeface="BIZ UDPMincho"/>
                <a:ea typeface="BIZ UDPMincho"/>
                <a:cs typeface="BIZ UDPMincho"/>
                <a:sym typeface="BIZ UDPMincho"/>
              </a:rPr>
              <a:t> Cleaning data</a:t>
            </a:r>
            <a:endParaRPr b="1" sz="3000">
              <a:latin typeface="BIZ UDPMincho"/>
              <a:ea typeface="BIZ UDPMincho"/>
              <a:cs typeface="BIZ UDPMincho"/>
              <a:sym typeface="BIZ UDPMincho"/>
            </a:endParaRPr>
          </a:p>
        </p:txBody>
      </p:sp>
      <p:grpSp>
        <p:nvGrpSpPr>
          <p:cNvPr id="193" name="Google Shape;193;p33"/>
          <p:cNvGrpSpPr/>
          <p:nvPr/>
        </p:nvGrpSpPr>
        <p:grpSpPr>
          <a:xfrm>
            <a:off x="1853353" y="1544621"/>
            <a:ext cx="5989196" cy="1633160"/>
            <a:chOff x="1968923" y="3221178"/>
            <a:chExt cx="7859368" cy="2143127"/>
          </a:xfrm>
        </p:grpSpPr>
        <p:pic>
          <p:nvPicPr>
            <p:cNvPr id="194" name="Google Shape;194;p33"/>
            <p:cNvPicPr preferRelativeResize="0"/>
            <p:nvPr/>
          </p:nvPicPr>
          <p:blipFill rotWithShape="1">
            <a:blip r:embed="rId3">
              <a:alphaModFix/>
            </a:blip>
            <a:srcRect b="0" l="0" r="0" t="0"/>
            <a:stretch/>
          </p:blipFill>
          <p:spPr>
            <a:xfrm>
              <a:off x="1968923" y="3406916"/>
              <a:ext cx="2581275" cy="1771650"/>
            </a:xfrm>
            <a:prstGeom prst="rect">
              <a:avLst/>
            </a:prstGeom>
            <a:noFill/>
            <a:ln>
              <a:noFill/>
            </a:ln>
          </p:spPr>
        </p:pic>
        <p:pic>
          <p:nvPicPr>
            <p:cNvPr id="195" name="Google Shape;195;p33"/>
            <p:cNvPicPr preferRelativeResize="0"/>
            <p:nvPr/>
          </p:nvPicPr>
          <p:blipFill rotWithShape="1">
            <a:blip r:embed="rId4">
              <a:alphaModFix/>
            </a:blip>
            <a:srcRect b="0" l="0" r="0" t="0"/>
            <a:stretch/>
          </p:blipFill>
          <p:spPr>
            <a:xfrm>
              <a:off x="4913601" y="3221180"/>
              <a:ext cx="2143125" cy="2143125"/>
            </a:xfrm>
            <a:prstGeom prst="rect">
              <a:avLst/>
            </a:prstGeom>
            <a:noFill/>
            <a:ln>
              <a:noFill/>
            </a:ln>
          </p:spPr>
        </p:pic>
        <p:pic>
          <p:nvPicPr>
            <p:cNvPr id="196" name="Google Shape;196;p33"/>
            <p:cNvPicPr preferRelativeResize="0"/>
            <p:nvPr/>
          </p:nvPicPr>
          <p:blipFill rotWithShape="1">
            <a:blip r:embed="rId5">
              <a:alphaModFix/>
            </a:blip>
            <a:srcRect b="0" l="0" r="0" t="0"/>
            <a:stretch/>
          </p:blipFill>
          <p:spPr>
            <a:xfrm>
              <a:off x="7685166" y="3221178"/>
              <a:ext cx="2143125" cy="2143125"/>
            </a:xfrm>
            <a:prstGeom prst="rect">
              <a:avLst/>
            </a:prstGeom>
            <a:noFill/>
            <a:ln>
              <a:noFill/>
            </a:ln>
          </p:spPr>
        </p:pic>
        <p:cxnSp>
          <p:nvCxnSpPr>
            <p:cNvPr id="197" name="Google Shape;197;p33"/>
            <p:cNvCxnSpPr/>
            <p:nvPr/>
          </p:nvCxnSpPr>
          <p:spPr>
            <a:xfrm>
              <a:off x="4322618" y="4292741"/>
              <a:ext cx="590983" cy="0"/>
            </a:xfrm>
            <a:prstGeom prst="straightConnector1">
              <a:avLst/>
            </a:prstGeom>
            <a:noFill/>
            <a:ln cap="flat" cmpd="sng" w="101600">
              <a:solidFill>
                <a:schemeClr val="dk1"/>
              </a:solidFill>
              <a:prstDash val="dot"/>
              <a:miter lim="800000"/>
              <a:headEnd len="sm" w="sm" type="none"/>
              <a:tailEnd len="sm" w="sm" type="none"/>
            </a:ln>
          </p:spPr>
        </p:cxnSp>
        <p:cxnSp>
          <p:nvCxnSpPr>
            <p:cNvPr id="198" name="Google Shape;198;p33"/>
            <p:cNvCxnSpPr/>
            <p:nvPr/>
          </p:nvCxnSpPr>
          <p:spPr>
            <a:xfrm>
              <a:off x="7242463" y="4292741"/>
              <a:ext cx="590983" cy="0"/>
            </a:xfrm>
            <a:prstGeom prst="straightConnector1">
              <a:avLst/>
            </a:prstGeom>
            <a:noFill/>
            <a:ln cap="flat" cmpd="sng" w="101600">
              <a:solidFill>
                <a:schemeClr val="dk1"/>
              </a:solidFill>
              <a:prstDash val="dot"/>
              <a:miter lim="800000"/>
              <a:headEnd len="sm" w="sm" type="none"/>
              <a:tailEnd len="sm" w="sm" type="none"/>
            </a:ln>
          </p:spPr>
        </p:cxnSp>
      </p:grpSp>
      <p:grpSp>
        <p:nvGrpSpPr>
          <p:cNvPr id="199" name="Google Shape;199;p33"/>
          <p:cNvGrpSpPr/>
          <p:nvPr/>
        </p:nvGrpSpPr>
        <p:grpSpPr>
          <a:xfrm>
            <a:off x="1853353" y="4217524"/>
            <a:ext cx="5873508" cy="300082"/>
            <a:chOff x="2504209" y="5982536"/>
            <a:chExt cx="7831344" cy="400110"/>
          </a:xfrm>
        </p:grpSpPr>
        <p:cxnSp>
          <p:nvCxnSpPr>
            <p:cNvPr id="200" name="Google Shape;200;p33"/>
            <p:cNvCxnSpPr/>
            <p:nvPr/>
          </p:nvCxnSpPr>
          <p:spPr>
            <a:xfrm>
              <a:off x="3915672" y="6182591"/>
              <a:ext cx="5008418" cy="0"/>
            </a:xfrm>
            <a:prstGeom prst="straightConnector1">
              <a:avLst/>
            </a:prstGeom>
            <a:noFill/>
            <a:ln cap="flat" cmpd="sng" w="76200">
              <a:solidFill>
                <a:schemeClr val="dk1"/>
              </a:solidFill>
              <a:prstDash val="solid"/>
              <a:miter lim="800000"/>
              <a:headEnd len="med" w="med" type="oval"/>
              <a:tailEnd len="med" w="med" type="oval"/>
            </a:ln>
          </p:spPr>
        </p:cxnSp>
        <p:sp>
          <p:nvSpPr>
            <p:cNvPr id="201" name="Google Shape;201;p33"/>
            <p:cNvSpPr txBox="1"/>
            <p:nvPr/>
          </p:nvSpPr>
          <p:spPr>
            <a:xfrm>
              <a:off x="2504209" y="5982536"/>
              <a:ext cx="1132609" cy="40011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1" lang="en" sz="1500">
                  <a:solidFill>
                    <a:schemeClr val="dk1"/>
                  </a:solidFill>
                  <a:latin typeface="Calibri"/>
                  <a:ea typeface="Calibri"/>
                  <a:cs typeface="Calibri"/>
                  <a:sym typeface="Calibri"/>
                </a:rPr>
                <a:t>5 mins</a:t>
              </a:r>
              <a:endParaRPr b="1" sz="1500">
                <a:solidFill>
                  <a:schemeClr val="dk1"/>
                </a:solidFill>
                <a:latin typeface="Calibri"/>
                <a:ea typeface="Calibri"/>
                <a:cs typeface="Calibri"/>
                <a:sym typeface="Calibri"/>
              </a:endParaRPr>
            </a:p>
          </p:txBody>
        </p:sp>
        <p:sp>
          <p:nvSpPr>
            <p:cNvPr id="202" name="Google Shape;202;p33"/>
            <p:cNvSpPr txBox="1"/>
            <p:nvPr/>
          </p:nvSpPr>
          <p:spPr>
            <a:xfrm>
              <a:off x="9202944" y="5982536"/>
              <a:ext cx="1132609" cy="40011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500">
                  <a:solidFill>
                    <a:schemeClr val="dk1"/>
                  </a:solidFill>
                  <a:latin typeface="Calibri"/>
                  <a:ea typeface="Calibri"/>
                  <a:cs typeface="Calibri"/>
                  <a:sym typeface="Calibri"/>
                </a:rPr>
                <a:t>2 hours</a:t>
              </a:r>
              <a:endParaRPr b="1" sz="1500">
                <a:solidFill>
                  <a:schemeClr val="dk1"/>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Office 佈景主題">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